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4"/>
  </p:sldMasterIdLst>
  <p:notesMasterIdLst>
    <p:notesMasterId r:id="rId19"/>
  </p:notesMasterIdLst>
  <p:sldIdLst>
    <p:sldId id="262" r:id="rId5"/>
    <p:sldId id="353" r:id="rId6"/>
    <p:sldId id="402" r:id="rId7"/>
    <p:sldId id="403" r:id="rId8"/>
    <p:sldId id="404" r:id="rId9"/>
    <p:sldId id="405" r:id="rId10"/>
    <p:sldId id="407" r:id="rId11"/>
    <p:sldId id="408" r:id="rId12"/>
    <p:sldId id="409" r:id="rId13"/>
    <p:sldId id="410" r:id="rId14"/>
    <p:sldId id="356" r:id="rId15"/>
    <p:sldId id="355" r:id="rId16"/>
    <p:sldId id="357" r:id="rId17"/>
    <p:sldId id="414" r:id="rId18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Sekcja domyślna" id="{1BDE5720-8E1C-41EF-8A91-5DCC2424E723}">
          <p14:sldIdLst>
            <p14:sldId id="353"/>
            <p14:sldId id="262"/>
            <p14:sldId id="402"/>
            <p14:sldId id="403"/>
            <p14:sldId id="404"/>
            <p14:sldId id="405"/>
            <p14:sldId id="407"/>
            <p14:sldId id="408"/>
            <p14:sldId id="409"/>
            <p14:sldId id="410"/>
            <p14:sldId id="356"/>
            <p14:sldId id="355"/>
            <p14:sldId id="357"/>
            <p14:sldId id="411"/>
            <p14:sldId id="412"/>
            <p14:sldId id="413"/>
            <p14:sldId id="41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295D3"/>
    <a:srgbClr val="0097E3"/>
    <a:srgbClr val="F07D00"/>
    <a:srgbClr val="EAEBE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04" autoAdjust="0"/>
    <p:restoredTop sz="94637"/>
  </p:normalViewPr>
  <p:slideViewPr>
    <p:cSldViewPr>
      <p:cViewPr varScale="1">
        <p:scale>
          <a:sx n="73" d="100"/>
          <a:sy n="73" d="100"/>
        </p:scale>
        <p:origin x="-1014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ia A." userId="176dc51e2a79816a" providerId="LiveId" clId="{6A12D70E-EF48-4FA6-BD75-327698A33C4C}"/>
    <pc:docChg chg="addSld delSld modSld modSection">
      <pc:chgData name="Ania A." userId="176dc51e2a79816a" providerId="LiveId" clId="{6A12D70E-EF48-4FA6-BD75-327698A33C4C}" dt="2020-07-07T13:57:19.535" v="9" actId="122"/>
      <pc:docMkLst>
        <pc:docMk/>
      </pc:docMkLst>
      <pc:sldChg chg="del">
        <pc:chgData name="Ania A." userId="176dc51e2a79816a" providerId="LiveId" clId="{6A12D70E-EF48-4FA6-BD75-327698A33C4C}" dt="2020-07-07T13:57:00.293" v="1" actId="47"/>
        <pc:sldMkLst>
          <pc:docMk/>
          <pc:sldMk cId="721254004" sldId="333"/>
        </pc:sldMkLst>
      </pc:sldChg>
      <pc:sldChg chg="modSp add mod">
        <pc:chgData name="Ania A." userId="176dc51e2a79816a" providerId="LiveId" clId="{6A12D70E-EF48-4FA6-BD75-327698A33C4C}" dt="2020-07-07T13:57:19.535" v="9" actId="122"/>
        <pc:sldMkLst>
          <pc:docMk/>
          <pc:sldMk cId="3741430721" sldId="414"/>
        </pc:sldMkLst>
        <pc:spChg chg="mod">
          <ac:chgData name="Ania A." userId="176dc51e2a79816a" providerId="LiveId" clId="{6A12D70E-EF48-4FA6-BD75-327698A33C4C}" dt="2020-07-07T13:57:04.320" v="2" actId="1076"/>
          <ac:spMkLst>
            <pc:docMk/>
            <pc:sldMk cId="3741430721" sldId="414"/>
            <ac:spMk id="2" creationId="{1619E787-5E3C-431B-BD1E-4DDD50628F86}"/>
          </ac:spMkLst>
        </pc:spChg>
        <pc:spChg chg="mod">
          <ac:chgData name="Ania A." userId="176dc51e2a79816a" providerId="LiveId" clId="{6A12D70E-EF48-4FA6-BD75-327698A33C4C}" dt="2020-07-07T13:57:19.535" v="9" actId="122"/>
          <ac:spMkLst>
            <pc:docMk/>
            <pc:sldMk cId="3741430721" sldId="414"/>
            <ac:spMk id="3" creationId="{74A7F147-7FE3-45A7-AECE-C5A8CF7339C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363ED-24DB-4224-8E95-FCDE9BBDF916}" type="datetimeFigureOut">
              <a:rPr lang="pl-PL" smtClean="0"/>
              <a:pPr/>
              <a:t>2020-07-10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87E28-17C4-4BE3-A435-0DAC806E5BD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607653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87E28-17C4-4BE3-A435-0DAC806E5BD1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807704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DFBF-87E7-4771-9607-561CBFD7A86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2020-07-10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D84D-BA54-44C4-8E95-3FDB4264D25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0995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DFBF-87E7-4771-9607-561CBFD7A86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2020-07-10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D84D-BA54-44C4-8E95-3FDB4264D25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8775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DFBF-87E7-4771-9607-561CBFD7A86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2020-07-10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D84D-BA54-44C4-8E95-3FDB4264D25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6564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Znalezione obrazy dla zapytania ibe kwalifikacje dla kaÅ¼dego">
            <a:extLst>
              <a:ext uri="{FF2B5EF4-FFF2-40B4-BE49-F238E27FC236}">
                <a16:creationId xmlns="" xmlns:a16="http://schemas.microsoft.com/office/drawing/2014/main" id="{42B6603E-F1CD-4382-801D-C50B38E139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4117" y="5820792"/>
            <a:ext cx="1485900" cy="4302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Logo Europejski Fundusz SpoÅeczny w Ministerstwie Rodziny, Pracy i Polityki SpoÅecznej">
            <a:extLst>
              <a:ext uri="{FF2B5EF4-FFF2-40B4-BE49-F238E27FC236}">
                <a16:creationId xmlns="" xmlns:a16="http://schemas.microsoft.com/office/drawing/2014/main" id="{9E98E550-5714-4116-A869-E94D478C2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37" y="5742417"/>
            <a:ext cx="1267691" cy="523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Logo portalu gov.pl">
            <a:extLst>
              <a:ext uri="{FF2B5EF4-FFF2-40B4-BE49-F238E27FC236}">
                <a16:creationId xmlns="" xmlns:a16="http://schemas.microsoft.com/office/drawing/2014/main" id="{6D6B1DAA-E095-4520-9ACD-4E25828637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1538" y="5820792"/>
            <a:ext cx="1267690" cy="4131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Komisja Europejska">
            <a:extLst>
              <a:ext uri="{FF2B5EF4-FFF2-40B4-BE49-F238E27FC236}">
                <a16:creationId xmlns="" xmlns:a16="http://schemas.microsoft.com/office/drawing/2014/main" id="{45FC55FC-69C0-4E31-B98B-F1AE7FCCA6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8517" y="5799567"/>
            <a:ext cx="1689160" cy="409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Znalezione obrazy dla zapytania zintegrowany system kwalifikacji png">
            <a:extLst>
              <a:ext uri="{FF2B5EF4-FFF2-40B4-BE49-F238E27FC236}">
                <a16:creationId xmlns="" xmlns:a16="http://schemas.microsoft.com/office/drawing/2014/main" id="{BAF65FC9-B2E5-4AE2-A5A6-CB2904DA88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053" y="304350"/>
            <a:ext cx="1681947" cy="5711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rostokąt 10">
            <a:extLst>
              <a:ext uri="{FF2B5EF4-FFF2-40B4-BE49-F238E27FC236}">
                <a16:creationId xmlns="" xmlns:a16="http://schemas.microsoft.com/office/drawing/2014/main" id="{42BCA11D-BAA8-4B2F-9FF2-9BD78D80BC61}"/>
              </a:ext>
            </a:extLst>
          </p:cNvPr>
          <p:cNvSpPr/>
          <p:nvPr userDrawn="1"/>
        </p:nvSpPr>
        <p:spPr bwMode="auto">
          <a:xfrm>
            <a:off x="3560886" y="1239726"/>
            <a:ext cx="5583119" cy="3909775"/>
          </a:xfrm>
          <a:prstGeom prst="rect">
            <a:avLst/>
          </a:prstGeom>
          <a:solidFill>
            <a:srgbClr val="0094D8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41493" tIns="41493" rIns="41493" bIns="41493" numCol="1" rtlCol="0" anchor="t" anchorCtr="0" compatLnSpc="1">
            <a:prstTxWarp prst="textNoShape">
              <a:avLst/>
            </a:prstTxWarp>
          </a:bodyPr>
          <a:lstStyle/>
          <a:p>
            <a:pPr marL="414924" defTabSz="829849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sz="2179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="" xmlns:a16="http://schemas.microsoft.com/office/drawing/2014/main" id="{F7415F32-CF2E-4310-AA9A-6F030A6039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239726"/>
            <a:ext cx="3560882" cy="3909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05657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Znalezione obrazy dla zapytania zintegrowany system kwalifikacji png">
            <a:extLst>
              <a:ext uri="{FF2B5EF4-FFF2-40B4-BE49-F238E27FC236}">
                <a16:creationId xmlns="" xmlns:a16="http://schemas.microsoft.com/office/drawing/2014/main" id="{EFC9CC1E-48B7-40C0-9DE8-8092AA3AF7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45788" y="261706"/>
            <a:ext cx="695878" cy="7870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6">
            <a:extLst>
              <a:ext uri="{FF2B5EF4-FFF2-40B4-BE49-F238E27FC236}">
                <a16:creationId xmlns="" xmlns:a16="http://schemas.microsoft.com/office/drawing/2014/main" id="{8D8EE24E-3BC3-4CDA-883D-BD0E8CA66B21}"/>
              </a:ext>
            </a:extLst>
          </p:cNvPr>
          <p:cNvSpPr>
            <a:spLocks/>
          </p:cNvSpPr>
          <p:nvPr userDrawn="1"/>
        </p:nvSpPr>
        <p:spPr bwMode="auto">
          <a:xfrm>
            <a:off x="6019808" y="6430977"/>
            <a:ext cx="1811902" cy="4602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945695">
              <a:defRPr/>
            </a:pPr>
            <a:r>
              <a:rPr lang="pl-PL" altLang="sv-SE" sz="1089" dirty="0">
                <a:solidFill>
                  <a:srgbClr val="E7E6E6">
                    <a:lumMod val="50000"/>
                  </a:srgbClr>
                </a:solidFill>
                <a:cs typeface="Calibri" panose="020F0502020204030204" pitchFamily="34" charset="0"/>
                <a:sym typeface="Avenir" charset="0"/>
              </a:rPr>
              <a:t>Instytut Badań Edukacyjnych</a:t>
            </a:r>
            <a:endParaRPr lang="sv-SE" altLang="sv-SE" sz="1089" dirty="0">
              <a:solidFill>
                <a:srgbClr val="E7E6E6">
                  <a:lumMod val="50000"/>
                </a:srgbClr>
              </a:solidFill>
              <a:cs typeface="Calibri" panose="020F0502020204030204" pitchFamily="34" charset="0"/>
            </a:endParaRPr>
          </a:p>
        </p:txBody>
      </p:sp>
      <p:cxnSp>
        <p:nvCxnSpPr>
          <p:cNvPr id="15" name="Łącznik prosty 14">
            <a:extLst>
              <a:ext uri="{FF2B5EF4-FFF2-40B4-BE49-F238E27FC236}">
                <a16:creationId xmlns="" xmlns:a16="http://schemas.microsoft.com/office/drawing/2014/main" id="{6505B132-5CA3-41F5-B90C-01FEDA1E6A03}"/>
              </a:ext>
            </a:extLst>
          </p:cNvPr>
          <p:cNvCxnSpPr/>
          <p:nvPr userDrawn="1"/>
        </p:nvCxnSpPr>
        <p:spPr>
          <a:xfrm flipV="1">
            <a:off x="7747314" y="6331078"/>
            <a:ext cx="0" cy="31618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Znalezione obrazy dla zapytania zintegrowany system kwalifikacji png">
            <a:extLst>
              <a:ext uri="{FF2B5EF4-FFF2-40B4-BE49-F238E27FC236}">
                <a16:creationId xmlns="" xmlns:a16="http://schemas.microsoft.com/office/drawing/2014/main" id="{255667AB-7130-4C63-A0A4-FC345644B7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7314" y="6268998"/>
            <a:ext cx="1176907" cy="4458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Znalezione obrazy dla zapytania zintegrowany system kwalifikacji png">
            <a:extLst>
              <a:ext uri="{FF2B5EF4-FFF2-40B4-BE49-F238E27FC236}">
                <a16:creationId xmlns="" xmlns:a16="http://schemas.microsoft.com/office/drawing/2014/main" id="{029F30DD-F67C-4CCC-A5A8-925D5A1EC3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6031533"/>
            <a:ext cx="941657" cy="8264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41227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Znalezione obrazy dla zapytania ibe kwalifikacje dla kaÅ¼dego">
            <a:extLst>
              <a:ext uri="{FF2B5EF4-FFF2-40B4-BE49-F238E27FC236}">
                <a16:creationId xmlns="" xmlns:a16="http://schemas.microsoft.com/office/drawing/2014/main" id="{42B6603E-F1CD-4382-801D-C50B38E139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5912" y="5820792"/>
            <a:ext cx="1485900" cy="4302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Logo Europejski Fundusz SpoÅeczny w Ministerstwie Rodziny, Pracy i Polityki SpoÅecznej">
            <a:extLst>
              <a:ext uri="{FF2B5EF4-FFF2-40B4-BE49-F238E27FC236}">
                <a16:creationId xmlns="" xmlns:a16="http://schemas.microsoft.com/office/drawing/2014/main" id="{9E98E550-5714-4116-A869-E94D478C2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40" y="5742423"/>
            <a:ext cx="1267691" cy="523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Logo portalu gov.pl">
            <a:extLst>
              <a:ext uri="{FF2B5EF4-FFF2-40B4-BE49-F238E27FC236}">
                <a16:creationId xmlns="" xmlns:a16="http://schemas.microsoft.com/office/drawing/2014/main" id="{6D6B1DAA-E095-4520-9ACD-4E25828637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1527" y="5775761"/>
            <a:ext cx="1267691" cy="4131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Komisja Europejska">
            <a:extLst>
              <a:ext uri="{FF2B5EF4-FFF2-40B4-BE49-F238E27FC236}">
                <a16:creationId xmlns="" xmlns:a16="http://schemas.microsoft.com/office/drawing/2014/main" id="{45FC55FC-69C0-4E31-B98B-F1AE7FCCA6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5799573"/>
            <a:ext cx="1578677" cy="409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rostokąt 10">
            <a:extLst>
              <a:ext uri="{FF2B5EF4-FFF2-40B4-BE49-F238E27FC236}">
                <a16:creationId xmlns="" xmlns:a16="http://schemas.microsoft.com/office/drawing/2014/main" id="{42BCA11D-BAA8-4B2F-9FF2-9BD78D80BC61}"/>
              </a:ext>
            </a:extLst>
          </p:cNvPr>
          <p:cNvSpPr/>
          <p:nvPr userDrawn="1"/>
        </p:nvSpPr>
        <p:spPr bwMode="auto">
          <a:xfrm>
            <a:off x="1" y="1239732"/>
            <a:ext cx="4219302" cy="3909775"/>
          </a:xfrm>
          <a:prstGeom prst="rect">
            <a:avLst/>
          </a:prstGeom>
          <a:solidFill>
            <a:srgbClr val="0094D8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41493" tIns="41493" rIns="41493" bIns="41493" numCol="1" rtlCol="0" anchor="t" anchorCtr="0" compatLnSpc="1">
            <a:prstTxWarp prst="textNoShape">
              <a:avLst/>
            </a:prstTxWarp>
          </a:bodyPr>
          <a:lstStyle/>
          <a:p>
            <a:pPr marL="414914" defTabSz="829826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sz="218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="" xmlns:a16="http://schemas.microsoft.com/office/drawing/2014/main" id="{E0EE7ECE-AE95-4B0D-B28F-9367030631F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5191" r="28747"/>
          <a:stretch/>
        </p:blipFill>
        <p:spPr bwMode="auto">
          <a:xfrm>
            <a:off x="71853" y="1239732"/>
            <a:ext cx="4500147" cy="3909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rostokąt 12">
            <a:extLst>
              <a:ext uri="{FF2B5EF4-FFF2-40B4-BE49-F238E27FC236}">
                <a16:creationId xmlns="" xmlns:a16="http://schemas.microsoft.com/office/drawing/2014/main" id="{2970A072-3559-471D-89B6-11F0B12286B1}"/>
              </a:ext>
            </a:extLst>
          </p:cNvPr>
          <p:cNvSpPr/>
          <p:nvPr userDrawn="1"/>
        </p:nvSpPr>
        <p:spPr bwMode="auto">
          <a:xfrm>
            <a:off x="114301" y="1392132"/>
            <a:ext cx="1247250" cy="436685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41493" tIns="41493" rIns="41493" bIns="41493" numCol="1" rtlCol="0" anchor="t" anchorCtr="0" compatLnSpc="1">
            <a:prstTxWarp prst="textNoShape">
              <a:avLst/>
            </a:prstTxWarp>
          </a:bodyPr>
          <a:lstStyle/>
          <a:p>
            <a:pPr marL="414914" defTabSz="829826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sz="218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Picture 2" descr="Znalezione obrazy dla zapytania zintegrowany system kwalifikacji png">
            <a:extLst>
              <a:ext uri="{FF2B5EF4-FFF2-40B4-BE49-F238E27FC236}">
                <a16:creationId xmlns="" xmlns:a16="http://schemas.microsoft.com/office/drawing/2014/main" id="{BAF65FC9-B2E5-4AE2-A5A6-CB2904DA88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9" y="1324884"/>
            <a:ext cx="1562091" cy="5711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17164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6">
            <a:extLst>
              <a:ext uri="{FF2B5EF4-FFF2-40B4-BE49-F238E27FC236}">
                <a16:creationId xmlns="" xmlns:a16="http://schemas.microsoft.com/office/drawing/2014/main" id="{323A3F15-DFB5-4354-B36B-32595E1BA9CA}"/>
              </a:ext>
            </a:extLst>
          </p:cNvPr>
          <p:cNvSpPr>
            <a:spLocks/>
          </p:cNvSpPr>
          <p:nvPr userDrawn="1"/>
        </p:nvSpPr>
        <p:spPr bwMode="auto">
          <a:xfrm>
            <a:off x="5943601" y="6430977"/>
            <a:ext cx="1888112" cy="12222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945671">
              <a:defRPr/>
            </a:pPr>
            <a:r>
              <a:rPr lang="pl-PL" altLang="sv-SE" sz="1089" dirty="0">
                <a:solidFill>
                  <a:srgbClr val="E7E6E6">
                    <a:lumMod val="50000"/>
                  </a:srgbClr>
                </a:solidFill>
                <a:cs typeface="Calibri" panose="020F0502020204030204" pitchFamily="34" charset="0"/>
                <a:sym typeface="Avenir" charset="0"/>
              </a:rPr>
              <a:t>Instytut Badań Edukacyjnych</a:t>
            </a:r>
            <a:endParaRPr lang="sv-SE" altLang="sv-SE" sz="1089" dirty="0">
              <a:solidFill>
                <a:srgbClr val="E7E6E6">
                  <a:lumMod val="50000"/>
                </a:srgbClr>
              </a:solidFill>
              <a:cs typeface="Calibri" panose="020F0502020204030204" pitchFamily="34" charset="0"/>
            </a:endParaRPr>
          </a:p>
        </p:txBody>
      </p:sp>
      <p:cxnSp>
        <p:nvCxnSpPr>
          <p:cNvPr id="13" name="Łącznik prosty 12">
            <a:extLst>
              <a:ext uri="{FF2B5EF4-FFF2-40B4-BE49-F238E27FC236}">
                <a16:creationId xmlns="" xmlns:a16="http://schemas.microsoft.com/office/drawing/2014/main" id="{C210376E-C3E2-4CC4-99BE-BE7C8FF8387E}"/>
              </a:ext>
            </a:extLst>
          </p:cNvPr>
          <p:cNvCxnSpPr/>
          <p:nvPr userDrawn="1"/>
        </p:nvCxnSpPr>
        <p:spPr>
          <a:xfrm flipV="1">
            <a:off x="7747314" y="6331078"/>
            <a:ext cx="0" cy="31618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Znalezione obrazy dla zapytania zintegrowany system kwalifikacji png">
            <a:extLst>
              <a:ext uri="{FF2B5EF4-FFF2-40B4-BE49-F238E27FC236}">
                <a16:creationId xmlns="" xmlns:a16="http://schemas.microsoft.com/office/drawing/2014/main" id="{7315D56C-A5B4-46FD-A534-CFAFC12D90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7314" y="6268998"/>
            <a:ext cx="1176907" cy="4458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Znalezione obrazy dla zapytania zintegrowany system kwalifikacji png">
            <a:extLst>
              <a:ext uri="{FF2B5EF4-FFF2-40B4-BE49-F238E27FC236}">
                <a16:creationId xmlns="" xmlns:a16="http://schemas.microsoft.com/office/drawing/2014/main" id="{A87DEC66-620A-4B2A-BD78-8F9B0DD9EB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31539"/>
            <a:ext cx="838200" cy="8264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Znalezione obrazy dla zapytania zintegrowany system kwalifikacji png">
            <a:extLst>
              <a:ext uri="{FF2B5EF4-FFF2-40B4-BE49-F238E27FC236}">
                <a16:creationId xmlns="" xmlns:a16="http://schemas.microsoft.com/office/drawing/2014/main" id="{690D3AD9-A53E-40AA-9789-BF9D939018C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45788" y="261712"/>
            <a:ext cx="592412" cy="7870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29437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6">
            <a:extLst>
              <a:ext uri="{FF2B5EF4-FFF2-40B4-BE49-F238E27FC236}">
                <a16:creationId xmlns="" xmlns:a16="http://schemas.microsoft.com/office/drawing/2014/main" id="{667A8FE6-062B-4734-8C7B-D1A106C0031A}"/>
              </a:ext>
            </a:extLst>
          </p:cNvPr>
          <p:cNvSpPr>
            <a:spLocks/>
          </p:cNvSpPr>
          <p:nvPr userDrawn="1"/>
        </p:nvSpPr>
        <p:spPr bwMode="auto">
          <a:xfrm>
            <a:off x="6019801" y="6430977"/>
            <a:ext cx="1811912" cy="12222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945671">
              <a:defRPr/>
            </a:pPr>
            <a:r>
              <a:rPr lang="pl-PL" altLang="sv-SE" sz="1089" dirty="0">
                <a:solidFill>
                  <a:srgbClr val="E7E6E6">
                    <a:lumMod val="50000"/>
                  </a:srgbClr>
                </a:solidFill>
                <a:cs typeface="Calibri" panose="020F0502020204030204" pitchFamily="34" charset="0"/>
                <a:sym typeface="Avenir" charset="0"/>
              </a:rPr>
              <a:t>Instytut Badań Edukacyjnych</a:t>
            </a:r>
            <a:endParaRPr lang="sv-SE" altLang="sv-SE" sz="1089" dirty="0">
              <a:solidFill>
                <a:srgbClr val="E7E6E6">
                  <a:lumMod val="50000"/>
                </a:srgbClr>
              </a:solidFill>
              <a:cs typeface="Calibri" panose="020F0502020204030204" pitchFamily="34" charset="0"/>
            </a:endParaRPr>
          </a:p>
        </p:txBody>
      </p:sp>
      <p:cxnSp>
        <p:nvCxnSpPr>
          <p:cNvPr id="13" name="Łącznik prosty 12">
            <a:extLst>
              <a:ext uri="{FF2B5EF4-FFF2-40B4-BE49-F238E27FC236}">
                <a16:creationId xmlns="" xmlns:a16="http://schemas.microsoft.com/office/drawing/2014/main" id="{F42F4CC5-5BB8-461E-BE28-06619DF88D76}"/>
              </a:ext>
            </a:extLst>
          </p:cNvPr>
          <p:cNvCxnSpPr/>
          <p:nvPr userDrawn="1"/>
        </p:nvCxnSpPr>
        <p:spPr>
          <a:xfrm flipV="1">
            <a:off x="7747314" y="6331078"/>
            <a:ext cx="0" cy="31618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Znalezione obrazy dla zapytania zintegrowany system kwalifikacji png">
            <a:extLst>
              <a:ext uri="{FF2B5EF4-FFF2-40B4-BE49-F238E27FC236}">
                <a16:creationId xmlns="" xmlns:a16="http://schemas.microsoft.com/office/drawing/2014/main" id="{318E26A2-20A9-44C0-A3C6-1B37FCAD1A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7314" y="6268998"/>
            <a:ext cx="1176907" cy="4458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Znalezione obrazy dla zapytania zintegrowany system kwalifikacji png">
            <a:extLst>
              <a:ext uri="{FF2B5EF4-FFF2-40B4-BE49-F238E27FC236}">
                <a16:creationId xmlns="" xmlns:a16="http://schemas.microsoft.com/office/drawing/2014/main" id="{7C540E75-EC8D-41DA-BDBD-F74752488B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6031539"/>
            <a:ext cx="914391" cy="8264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Znalezione obrazy dla zapytania zintegrowany system kwalifikacji png">
            <a:extLst>
              <a:ext uri="{FF2B5EF4-FFF2-40B4-BE49-F238E27FC236}">
                <a16:creationId xmlns="" xmlns:a16="http://schemas.microsoft.com/office/drawing/2014/main" id="{212F78DC-DFC8-48EC-B192-056B590D6DE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45788" y="261712"/>
            <a:ext cx="668602" cy="7870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41423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2"/>
            <a:ext cx="397764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3326" y="1827440"/>
            <a:ext cx="4037965" cy="2494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1" b="0" i="0">
                <a:solidFill>
                  <a:srgbClr val="30343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805902" y="6377957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B61828"/>
                </a:solidFill>
                <a:latin typeface="Times New Roman"/>
                <a:cs typeface="Times New Roman"/>
              </a:defRPr>
            </a:lvl1pPr>
          </a:lstStyle>
          <a:p>
            <a:pPr marL="25398">
              <a:lnSpc>
                <a:spcPts val="1839"/>
              </a:lnSpc>
            </a:pPr>
            <a:fld id="{81D60167-4931-47E6-BA6A-407CBD079E47}" type="slidenum">
              <a:rPr lang="pl-PL" spc="-5" smtClean="0"/>
              <a:pPr marL="25398">
                <a:lnSpc>
                  <a:spcPts val="1839"/>
                </a:lnSpc>
              </a:pPr>
              <a:t>‹#›</a:t>
            </a:fld>
            <a:endParaRPr lang="pl-PL" spc="-5" dirty="0"/>
          </a:p>
        </p:txBody>
      </p:sp>
      <p:cxnSp>
        <p:nvCxnSpPr>
          <p:cNvPr id="9" name="Łącznik prosty 8"/>
          <p:cNvCxnSpPr/>
          <p:nvPr userDrawn="1"/>
        </p:nvCxnSpPr>
        <p:spPr>
          <a:xfrm flipH="1" flipV="1">
            <a:off x="2758440" y="977771"/>
            <a:ext cx="6385560" cy="12831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 userDrawn="1"/>
        </p:nvCxnSpPr>
        <p:spPr>
          <a:xfrm flipH="1">
            <a:off x="0" y="978810"/>
            <a:ext cx="14478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17"/>
          <p:cNvCxnSpPr/>
          <p:nvPr userDrawn="1"/>
        </p:nvCxnSpPr>
        <p:spPr>
          <a:xfrm flipH="1">
            <a:off x="1447800" y="978810"/>
            <a:ext cx="65532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/>
          <p:cNvCxnSpPr/>
          <p:nvPr userDrawn="1"/>
        </p:nvCxnSpPr>
        <p:spPr>
          <a:xfrm flipH="1">
            <a:off x="2103120" y="978810"/>
            <a:ext cx="64008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23"/>
          <p:cNvCxnSpPr/>
          <p:nvPr userDrawn="1"/>
        </p:nvCxnSpPr>
        <p:spPr>
          <a:xfrm flipH="1">
            <a:off x="2741916" y="978810"/>
            <a:ext cx="64008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Obraz 2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1" y="6143333"/>
            <a:ext cx="389120" cy="4692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77901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DFBF-87E7-4771-9607-561CBFD7A86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2020-07-10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D84D-BA54-44C4-8E95-3FDB4264D25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798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DFBF-87E7-4771-9607-561CBFD7A86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2020-07-10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D84D-BA54-44C4-8E95-3FDB4264D25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992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DFBF-87E7-4771-9607-561CBFD7A86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2020-07-10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D84D-BA54-44C4-8E95-3FDB4264D25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8552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DFBF-87E7-4771-9607-561CBFD7A86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2020-07-10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D84D-BA54-44C4-8E95-3FDB4264D25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0232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DFBF-87E7-4771-9607-561CBFD7A86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2020-07-10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D84D-BA54-44C4-8E95-3FDB4264D25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5830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DFBF-87E7-4771-9607-561CBFD7A86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2020-07-10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D84D-BA54-44C4-8E95-3FDB4264D25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6627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DFBF-87E7-4771-9607-561CBFD7A86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2020-07-10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D84D-BA54-44C4-8E95-3FDB4264D25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2856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DFBF-87E7-4771-9607-561CBFD7A86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2020-07-10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D84D-BA54-44C4-8E95-3FDB4264D25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3608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4DFBF-87E7-4771-9607-561CBFD7A86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2020-07-10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3D84D-BA54-44C4-8E95-3FDB4264D25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476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668" r:id="rId14"/>
    <p:sldLayoutId id="2147483670" r:id="rId15"/>
    <p:sldLayoutId id="2147483671" r:id="rId16"/>
    <p:sldLayoutId id="214748368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nna.araminowicz@mabea.pl" TargetMode="External"/><Relationship Id="rId7" Type="http://schemas.openxmlformats.org/officeDocument/2006/relationships/image" Target="../media/image30.jpeg"/><Relationship Id="rId2" Type="http://schemas.openxmlformats.org/officeDocument/2006/relationships/hyperlink" Target="mailto:magda.slocinska@mabea.pl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12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3657600" y="2514600"/>
            <a:ext cx="5105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spc="300" dirty="0" smtClean="0">
                <a:solidFill>
                  <a:schemeClr val="bg1"/>
                </a:solidFill>
              </a:rPr>
              <a:t>Sposób tworzenia</a:t>
            </a:r>
          </a:p>
          <a:p>
            <a:pPr algn="ctr"/>
            <a:r>
              <a:rPr lang="pl-PL" sz="2800" spc="300" dirty="0" smtClean="0">
                <a:solidFill>
                  <a:schemeClr val="bg1"/>
                </a:solidFill>
              </a:rPr>
              <a:t> i struktura sektorowych ram kwalifikacji</a:t>
            </a:r>
          </a:p>
          <a:p>
            <a:pPr algn="ctr"/>
            <a:endParaRPr lang="pl-PL" sz="2800" spc="300" dirty="0" smtClean="0">
              <a:solidFill>
                <a:schemeClr val="bg1"/>
              </a:solidFill>
            </a:endParaRPr>
          </a:p>
          <a:p>
            <a:pPr algn="ctr"/>
            <a:r>
              <a:rPr lang="pl-PL" spc="300" dirty="0" smtClean="0">
                <a:solidFill>
                  <a:schemeClr val="bg1"/>
                </a:solidFill>
              </a:rPr>
              <a:t>8 lipca 2020</a:t>
            </a:r>
            <a:endParaRPr lang="pl-PL" spc="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mapa&#10;&#10;Opis wygenerowany automatycznie">
            <a:extLst>
              <a:ext uri="{FF2B5EF4-FFF2-40B4-BE49-F238E27FC236}">
                <a16:creationId xmlns="" xmlns:a16="http://schemas.microsoft.com/office/drawing/2014/main" id="{6CDAEA99-1474-46AA-806A-E539B9AC8E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98046"/>
            <a:ext cx="8001000" cy="44619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71546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9" descr="C:\FREE-Lance\IBE SRK CHEM\9. konsultacje\seminarium podsumowujące\SRK Chem_szkic do wyznaczników_2019.05.16.jpg">
            <a:extLst>
              <a:ext uri="{FF2B5EF4-FFF2-40B4-BE49-F238E27FC236}">
                <a16:creationId xmlns="" xmlns:a16="http://schemas.microsoft.com/office/drawing/2014/main" id="{C7E7135E-8327-48E2-AA85-B2F3F19BA0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 rot="1855960">
            <a:off x="4861591" y="1170090"/>
            <a:ext cx="4347332" cy="3219057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11" name="Picture 2" descr="C:\FREE-Lance\IBE_SRK Rolnictwo\11_media i fotki\SRK_2_Brwinów 2019.05.21 (2).jpg">
            <a:extLst>
              <a:ext uri="{FF2B5EF4-FFF2-40B4-BE49-F238E27FC236}">
                <a16:creationId xmlns="" xmlns:a16="http://schemas.microsoft.com/office/drawing/2014/main" id="{4EEA8479-7075-4B39-AED4-2AD25D196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2942" y="220882"/>
            <a:ext cx="3832923" cy="2317473"/>
          </a:xfrm>
          <a:prstGeom prst="rect">
            <a:avLst/>
          </a:prstGeom>
          <a:noFill/>
        </p:spPr>
      </p:pic>
      <p:sp>
        <p:nvSpPr>
          <p:cNvPr id="12" name="Tytuł 1">
            <a:extLst>
              <a:ext uri="{FF2B5EF4-FFF2-40B4-BE49-F238E27FC236}">
                <a16:creationId xmlns="" xmlns:a16="http://schemas.microsoft.com/office/drawing/2014/main" id="{72B6C683-534A-4629-8DC3-4188766D50ED}"/>
              </a:ext>
            </a:extLst>
          </p:cNvPr>
          <p:cNvSpPr txBox="1">
            <a:spLocks/>
          </p:cNvSpPr>
          <p:nvPr/>
        </p:nvSpPr>
        <p:spPr>
          <a:xfrm>
            <a:off x="302811" y="1319690"/>
            <a:ext cx="8272212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12700">
              <a:spcBef>
                <a:spcPts val="1180"/>
              </a:spcBef>
              <a:defRPr sz="2800" spc="-15">
                <a:solidFill>
                  <a:srgbClr val="B61828"/>
                </a:solidFill>
                <a:latin typeface="Calibri"/>
                <a:cs typeface="Calibri"/>
              </a:defRPr>
            </a:lvl1pPr>
          </a:lstStyle>
          <a:p>
            <a:r>
              <a:rPr lang="pl-PL" b="1" dirty="0">
                <a:solidFill>
                  <a:srgbClr val="0295D3"/>
                </a:solidFill>
                <a:latin typeface="+mj-lt"/>
                <a:ea typeface="+mj-ea"/>
              </a:rPr>
              <a:t>Jak powstaje SRK?</a:t>
            </a:r>
          </a:p>
        </p:txBody>
      </p:sp>
      <p:sp>
        <p:nvSpPr>
          <p:cNvPr id="13" name="Symbol zastępczy zawartości 2">
            <a:extLst>
              <a:ext uri="{FF2B5EF4-FFF2-40B4-BE49-F238E27FC236}">
                <a16:creationId xmlns="" xmlns:a16="http://schemas.microsoft.com/office/drawing/2014/main" id="{DD80921D-0C7C-497D-AAD9-450D2935799E}"/>
              </a:ext>
            </a:extLst>
          </p:cNvPr>
          <p:cNvSpPr txBox="1">
            <a:spLocks/>
          </p:cNvSpPr>
          <p:nvPr/>
        </p:nvSpPr>
        <p:spPr>
          <a:xfrm>
            <a:off x="348233" y="2779618"/>
            <a:ext cx="3355056" cy="2758727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866" indent="-342866">
              <a:buFont typeface="Arial" panose="020B0604020202020204" pitchFamily="34" charset="0"/>
              <a:buChar char="•"/>
            </a:pPr>
            <a:r>
              <a:rPr lang="pl-PL" sz="2400" kern="0" dirty="0">
                <a:solidFill>
                  <a:sysClr val="windowText" lastClr="000000"/>
                </a:solidFill>
              </a:rPr>
              <a:t>analiza kompetencji</a:t>
            </a:r>
          </a:p>
          <a:p>
            <a:pPr marL="342866" indent="-342866">
              <a:buFont typeface="Arial" panose="020B0604020202020204" pitchFamily="34" charset="0"/>
              <a:buChar char="•"/>
            </a:pPr>
            <a:r>
              <a:rPr lang="pl-PL" sz="2400" kern="0" dirty="0">
                <a:solidFill>
                  <a:sysClr val="windowText" lastClr="000000"/>
                </a:solidFill>
              </a:rPr>
              <a:t>wstępny projekt SRK</a:t>
            </a:r>
          </a:p>
          <a:p>
            <a:pPr marL="342866" indent="-342866">
              <a:buFont typeface="Arial" panose="020B0604020202020204" pitchFamily="34" charset="0"/>
              <a:buChar char="•"/>
            </a:pPr>
            <a:r>
              <a:rPr lang="pl-PL" sz="2400" kern="0" dirty="0">
                <a:solidFill>
                  <a:sysClr val="windowText" lastClr="000000"/>
                </a:solidFill>
              </a:rPr>
              <a:t>konsultacje branżowe</a:t>
            </a:r>
          </a:p>
          <a:p>
            <a:pPr marL="342866" indent="-342866">
              <a:buFont typeface="Arial" panose="020B0604020202020204" pitchFamily="34" charset="0"/>
              <a:buChar char="•"/>
            </a:pPr>
            <a:r>
              <a:rPr lang="pl-PL" sz="2400" kern="0" dirty="0">
                <a:solidFill>
                  <a:sysClr val="windowText" lastClr="000000"/>
                </a:solidFill>
              </a:rPr>
              <a:t>projekt SRK</a:t>
            </a:r>
          </a:p>
          <a:p>
            <a:endParaRPr lang="pl-PL" sz="2400" kern="0" dirty="0">
              <a:solidFill>
                <a:sysClr val="windowText" lastClr="000000"/>
              </a:solidFill>
            </a:endParaRPr>
          </a:p>
          <a:p>
            <a:pPr marL="342866" indent="-342866">
              <a:buFont typeface="Arial" panose="020B0604020202020204" pitchFamily="34" charset="0"/>
              <a:buChar char="•"/>
            </a:pPr>
            <a:r>
              <a:rPr lang="pl-PL" sz="2400" i="1" kern="0" dirty="0">
                <a:solidFill>
                  <a:schemeClr val="bg1">
                    <a:lumMod val="50000"/>
                  </a:schemeClr>
                </a:solidFill>
              </a:rPr>
              <a:t>włączenie SRK do ZSK</a:t>
            </a:r>
          </a:p>
        </p:txBody>
      </p:sp>
      <p:pic>
        <p:nvPicPr>
          <p:cNvPr id="4" name="Obraz 3" descr="Obraz zawierający tekst&#10;&#10;Opis wygenerowany automatycznie">
            <a:extLst>
              <a:ext uri="{FF2B5EF4-FFF2-40B4-BE49-F238E27FC236}">
                <a16:creationId xmlns="" xmlns:a16="http://schemas.microsoft.com/office/drawing/2014/main" id="{1DEF0101-1BBF-452A-B927-702B7E5DE0D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2945" y="2925111"/>
            <a:ext cx="3832923" cy="28746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31404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3CA03DF8-369A-484F-BD22-89138A8CE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2343" y="1908995"/>
            <a:ext cx="1951460" cy="3819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ymbol zastępczy zawartości 1">
            <a:extLst>
              <a:ext uri="{FF2B5EF4-FFF2-40B4-BE49-F238E27FC236}">
                <a16:creationId xmlns="" xmlns:a16="http://schemas.microsoft.com/office/drawing/2014/main" id="{362097A0-9797-4FB2-8B5C-CF71A1DB1C53}"/>
              </a:ext>
            </a:extLst>
          </p:cNvPr>
          <p:cNvSpPr txBox="1">
            <a:spLocks/>
          </p:cNvSpPr>
          <p:nvPr/>
        </p:nvSpPr>
        <p:spPr>
          <a:xfrm>
            <a:off x="-533399" y="2057402"/>
            <a:ext cx="3696395" cy="3959515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pl-PL" sz="2000" b="1" kern="0" dirty="0">
                <a:solidFill>
                  <a:sysClr val="windowText" lastClr="000000"/>
                </a:solidFill>
              </a:rPr>
              <a:t>WIEDZA</a:t>
            </a:r>
          </a:p>
          <a:p>
            <a:pPr algn="r">
              <a:lnSpc>
                <a:spcPct val="150000"/>
              </a:lnSpc>
            </a:pPr>
            <a:endParaRPr lang="pl-PL" sz="2000" b="1" kern="0" dirty="0">
              <a:solidFill>
                <a:sysClr val="windowText" lastClr="000000"/>
              </a:solidFill>
            </a:endParaRPr>
          </a:p>
          <a:p>
            <a:pPr algn="r">
              <a:lnSpc>
                <a:spcPct val="150000"/>
              </a:lnSpc>
            </a:pPr>
            <a:endParaRPr lang="pl-PL" sz="2000" b="1" kern="0" dirty="0">
              <a:solidFill>
                <a:sysClr val="windowText" lastClr="00000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pl-PL" sz="2000" b="1" kern="0" dirty="0">
                <a:solidFill>
                  <a:sysClr val="windowText" lastClr="000000"/>
                </a:solidFill>
              </a:rPr>
              <a:t>UMIEJĘTNOŚCI</a:t>
            </a:r>
          </a:p>
          <a:p>
            <a:pPr algn="r">
              <a:lnSpc>
                <a:spcPct val="150000"/>
              </a:lnSpc>
            </a:pPr>
            <a:endParaRPr lang="pl-PL" sz="2000" b="1" kern="0" dirty="0">
              <a:solidFill>
                <a:sysClr val="windowText" lastClr="000000"/>
              </a:solidFill>
            </a:endParaRPr>
          </a:p>
          <a:p>
            <a:pPr algn="r">
              <a:lnSpc>
                <a:spcPct val="150000"/>
              </a:lnSpc>
            </a:pPr>
            <a:endParaRPr lang="pl-PL" sz="2000" b="1" kern="0" dirty="0">
              <a:solidFill>
                <a:sysClr val="windowText" lastClr="000000"/>
              </a:solidFill>
            </a:endParaRPr>
          </a:p>
          <a:p>
            <a:pPr algn="r">
              <a:lnSpc>
                <a:spcPct val="150000"/>
              </a:lnSpc>
            </a:pPr>
            <a:endParaRPr lang="pl-PL" sz="1200" b="1" kern="0" dirty="0">
              <a:solidFill>
                <a:sysClr val="windowText" lastClr="00000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pl-PL" sz="2000" b="1" kern="0" dirty="0">
                <a:solidFill>
                  <a:sysClr val="windowText" lastClr="000000"/>
                </a:solidFill>
              </a:rPr>
              <a:t>KOMPETENCJE SPOŁECZNE</a:t>
            </a:r>
          </a:p>
        </p:txBody>
      </p:sp>
      <p:pic>
        <p:nvPicPr>
          <p:cNvPr id="10" name="Picture 2" descr="C:\Users\MagdaMobile\AppData\Local\Microsoft\Windows\Temporary Internet Files\Content.IE5\ADTF28KS\uczenie_jezykow[1].jpg">
            <a:extLst>
              <a:ext uri="{FF2B5EF4-FFF2-40B4-BE49-F238E27FC236}">
                <a16:creationId xmlns="" xmlns:a16="http://schemas.microsoft.com/office/drawing/2014/main" id="{09D540D5-CAB8-405B-B239-5B63835510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397327" y="1908985"/>
            <a:ext cx="4336572" cy="3834597"/>
          </a:xfrm>
          <a:prstGeom prst="rect">
            <a:avLst/>
          </a:prstGeom>
          <a:ln>
            <a:noFill/>
          </a:ln>
          <a:effectLst/>
        </p:spPr>
      </p:pic>
      <p:sp>
        <p:nvSpPr>
          <p:cNvPr id="11" name="object 3">
            <a:extLst>
              <a:ext uri="{FF2B5EF4-FFF2-40B4-BE49-F238E27FC236}">
                <a16:creationId xmlns="" xmlns:a16="http://schemas.microsoft.com/office/drawing/2014/main" id="{AE9B0AF2-F0CC-48B8-877C-64BB26CE9AFF}"/>
              </a:ext>
            </a:extLst>
          </p:cNvPr>
          <p:cNvSpPr txBox="1">
            <a:spLocks/>
          </p:cNvSpPr>
          <p:nvPr/>
        </p:nvSpPr>
        <p:spPr>
          <a:xfrm>
            <a:off x="367988" y="1271519"/>
            <a:ext cx="41148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180"/>
              </a:spcBef>
            </a:pPr>
            <a:r>
              <a:rPr lang="pl-PL" sz="2800" b="1" spc="-15" dirty="0">
                <a:solidFill>
                  <a:srgbClr val="0295D3"/>
                </a:solidFill>
                <a:cs typeface="Calibri"/>
              </a:rPr>
              <a:t>Kompetencje</a:t>
            </a:r>
          </a:p>
        </p:txBody>
      </p:sp>
    </p:spTree>
    <p:extLst>
      <p:ext uri="{BB962C8B-B14F-4D97-AF65-F5344CB8AC3E}">
        <p14:creationId xmlns="" xmlns:p14="http://schemas.microsoft.com/office/powerpoint/2010/main" val="2744235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budynek&#10;&#10;Opis wygenerowany automatycznie">
            <a:extLst>
              <a:ext uri="{FF2B5EF4-FFF2-40B4-BE49-F238E27FC236}">
                <a16:creationId xmlns="" xmlns:a16="http://schemas.microsoft.com/office/drawing/2014/main" id="{C917AA5F-8BB2-4746-84C9-53339910DC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278725"/>
            <a:ext cx="4800600" cy="5010675"/>
          </a:xfrm>
          <a:prstGeom prst="rect">
            <a:avLst/>
          </a:prstGeom>
        </p:spPr>
      </p:pic>
      <p:sp>
        <p:nvSpPr>
          <p:cNvPr id="12" name="Tytuł 1">
            <a:extLst>
              <a:ext uri="{FF2B5EF4-FFF2-40B4-BE49-F238E27FC236}">
                <a16:creationId xmlns="" xmlns:a16="http://schemas.microsoft.com/office/drawing/2014/main" id="{60DEA864-BF02-4AA5-B3F9-3757D4754753}"/>
              </a:ext>
            </a:extLst>
          </p:cNvPr>
          <p:cNvSpPr txBox="1">
            <a:spLocks/>
          </p:cNvSpPr>
          <p:nvPr/>
        </p:nvSpPr>
        <p:spPr>
          <a:xfrm>
            <a:off x="1143000" y="346744"/>
            <a:ext cx="8272212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12700">
              <a:spcBef>
                <a:spcPts val="1180"/>
              </a:spcBef>
              <a:defRPr sz="2800" spc="-15">
                <a:solidFill>
                  <a:srgbClr val="B61828"/>
                </a:solidFill>
                <a:latin typeface="Calibri"/>
                <a:cs typeface="Calibri"/>
              </a:defRPr>
            </a:lvl1pPr>
          </a:lstStyle>
          <a:p>
            <a:r>
              <a:rPr lang="pl-PL" b="1" dirty="0">
                <a:solidFill>
                  <a:srgbClr val="0295D3"/>
                </a:solidFill>
                <a:latin typeface="+mj-lt"/>
                <a:ea typeface="+mj-ea"/>
              </a:rPr>
              <a:t>Struktura SRK</a:t>
            </a:r>
          </a:p>
        </p:txBody>
      </p:sp>
    </p:spTree>
    <p:extLst>
      <p:ext uri="{BB962C8B-B14F-4D97-AF65-F5344CB8AC3E}">
        <p14:creationId xmlns="" xmlns:p14="http://schemas.microsoft.com/office/powerpoint/2010/main" val="3266598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619E787-5E3C-431B-BD1E-4DDD50628F86}"/>
              </a:ext>
            </a:extLst>
          </p:cNvPr>
          <p:cNvSpPr txBox="1">
            <a:spLocks/>
          </p:cNvSpPr>
          <p:nvPr/>
        </p:nvSpPr>
        <p:spPr>
          <a:xfrm>
            <a:off x="3063408" y="1492020"/>
            <a:ext cx="34290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12700">
              <a:spcBef>
                <a:spcPts val="1180"/>
              </a:spcBef>
              <a:defRPr sz="2800" spc="-15">
                <a:solidFill>
                  <a:srgbClr val="B61828"/>
                </a:solidFill>
                <a:latin typeface="Calibri"/>
                <a:cs typeface="Calibri"/>
              </a:defRPr>
            </a:lvl1pPr>
          </a:lstStyle>
          <a:p>
            <a:r>
              <a:rPr lang="pl-PL" b="1" dirty="0">
                <a:solidFill>
                  <a:srgbClr val="0295D3"/>
                </a:solidFill>
                <a:latin typeface="+mj-lt"/>
                <a:ea typeface="+mj-ea"/>
              </a:rPr>
              <a:t>Dziękujemy za uwagę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74A7F147-7FE3-45A7-AECE-C5A8CF7339CF}"/>
              </a:ext>
            </a:extLst>
          </p:cNvPr>
          <p:cNvSpPr txBox="1"/>
          <p:nvPr/>
        </p:nvSpPr>
        <p:spPr>
          <a:xfrm>
            <a:off x="2437805" y="2669179"/>
            <a:ext cx="4861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Magdalena Słocińska </a:t>
            </a:r>
            <a:r>
              <a:rPr lang="pl-PL" dirty="0">
                <a:hlinkClick r:id="rId2"/>
              </a:rPr>
              <a:t>magda.slocinska@mabea.pl</a:t>
            </a:r>
            <a:r>
              <a:rPr lang="pl-PL" dirty="0"/>
              <a:t> </a:t>
            </a:r>
          </a:p>
          <a:p>
            <a:pPr algn="ctr"/>
            <a:r>
              <a:rPr lang="pl-PL" dirty="0"/>
              <a:t>Anna Araminowicz </a:t>
            </a:r>
            <a:r>
              <a:rPr lang="pl-PL" dirty="0">
                <a:hlinkClick r:id="rId3"/>
              </a:rPr>
              <a:t>anna.araminowicz@mabea.pl</a:t>
            </a:r>
            <a:endParaRPr lang="pl-PL" dirty="0"/>
          </a:p>
        </p:txBody>
      </p:sp>
      <p:grpSp>
        <p:nvGrpSpPr>
          <p:cNvPr id="8" name="Grupa 7">
            <a:extLst>
              <a:ext uri="{FF2B5EF4-FFF2-40B4-BE49-F238E27FC236}">
                <a16:creationId xmlns="" xmlns:a16="http://schemas.microsoft.com/office/drawing/2014/main" id="{C2359A7F-C332-4675-A80E-31F4F5BBE0AC}"/>
              </a:ext>
            </a:extLst>
          </p:cNvPr>
          <p:cNvGrpSpPr/>
          <p:nvPr/>
        </p:nvGrpSpPr>
        <p:grpSpPr>
          <a:xfrm>
            <a:off x="531340" y="4724400"/>
            <a:ext cx="8081319" cy="794324"/>
            <a:chOff x="225949" y="4876800"/>
            <a:chExt cx="8081319" cy="794324"/>
          </a:xfrm>
        </p:grpSpPr>
        <p:pic>
          <p:nvPicPr>
            <p:cNvPr id="6" name="Obraz 5">
              <a:extLst>
                <a:ext uri="{FF2B5EF4-FFF2-40B4-BE49-F238E27FC236}">
                  <a16:creationId xmlns="" xmlns:a16="http://schemas.microsoft.com/office/drawing/2014/main" id="{481DC5B2-EEAD-4310-BF31-5019F08E2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949" y="4876800"/>
              <a:ext cx="1588904" cy="609600"/>
            </a:xfrm>
            <a:prstGeom prst="rect">
              <a:avLst/>
            </a:prstGeom>
          </p:spPr>
        </p:pic>
        <p:pic>
          <p:nvPicPr>
            <p:cNvPr id="7" name="Obraz 6">
              <a:extLst>
                <a:ext uri="{FF2B5EF4-FFF2-40B4-BE49-F238E27FC236}">
                  <a16:creationId xmlns="" xmlns:a16="http://schemas.microsoft.com/office/drawing/2014/main" id="{26660013-8C92-4638-AA4E-A2EEE739F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05600" y="4876800"/>
              <a:ext cx="1601668" cy="794324"/>
            </a:xfrm>
            <a:prstGeom prst="rect">
              <a:avLst/>
            </a:prstGeom>
          </p:spPr>
        </p:pic>
        <p:pic>
          <p:nvPicPr>
            <p:cNvPr id="1026" name="Picture 2" descr="Grupa MEDIUM">
              <a:extLst>
                <a:ext uri="{FF2B5EF4-FFF2-40B4-BE49-F238E27FC236}">
                  <a16:creationId xmlns="" xmlns:a16="http://schemas.microsoft.com/office/drawing/2014/main" id="{0ABA1C6B-2A70-4203-8525-5AE1F79AC2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1631" y="4905910"/>
              <a:ext cx="1105386" cy="67749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Obraz 4">
              <a:extLst>
                <a:ext uri="{FF2B5EF4-FFF2-40B4-BE49-F238E27FC236}">
                  <a16:creationId xmlns="" xmlns:a16="http://schemas.microsoft.com/office/drawing/2014/main" id="{7DAEA198-D63A-4FC6-9E12-C459386C1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3436" y="4876800"/>
              <a:ext cx="2229612" cy="6689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741430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F19A771F-A865-473F-9C51-DDEB56ED8C0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813" y="2536355"/>
            <a:ext cx="2512649" cy="1246110"/>
          </a:xfrm>
          <a:prstGeom prst="rect">
            <a:avLst/>
          </a:prstGeom>
        </p:spPr>
      </p:pic>
      <p:sp>
        <p:nvSpPr>
          <p:cNvPr id="16" name="object 3">
            <a:extLst>
              <a:ext uri="{FF2B5EF4-FFF2-40B4-BE49-F238E27FC236}">
                <a16:creationId xmlns="" xmlns:a16="http://schemas.microsoft.com/office/drawing/2014/main" id="{F3A1E519-CBC3-4ED2-80E1-766DA8FD0DC4}"/>
              </a:ext>
            </a:extLst>
          </p:cNvPr>
          <p:cNvSpPr/>
          <p:nvPr/>
        </p:nvSpPr>
        <p:spPr>
          <a:xfrm>
            <a:off x="2895599" y="1451354"/>
            <a:ext cx="2990225" cy="1511935"/>
          </a:xfrm>
          <a:custGeom>
            <a:avLst/>
            <a:gdLst/>
            <a:ahLst/>
            <a:cxnLst/>
            <a:rect l="l" t="t" r="r" b="b"/>
            <a:pathLst>
              <a:path w="2627630" h="1511935">
                <a:moveTo>
                  <a:pt x="0" y="0"/>
                </a:moveTo>
                <a:lnTo>
                  <a:pt x="2627376" y="0"/>
                </a:lnTo>
                <a:lnTo>
                  <a:pt x="2627376" y="1511808"/>
                </a:lnTo>
                <a:lnTo>
                  <a:pt x="0" y="1511808"/>
                </a:lnTo>
                <a:lnTo>
                  <a:pt x="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72000" tIns="108000" rIns="0" bIns="0" rtlCol="0"/>
          <a:lstStyle/>
          <a:p>
            <a:pPr marL="257150" indent="-257150">
              <a:buFont typeface="Arial" panose="020B0604020202020204" pitchFamily="34" charset="0"/>
              <a:buChar char="•"/>
            </a:pPr>
            <a:r>
              <a:rPr lang="pl-PL" sz="1801" dirty="0">
                <a:solidFill>
                  <a:srgbClr val="EEECE1">
                    <a:lumMod val="25000"/>
                  </a:srgbClr>
                </a:solidFill>
              </a:rPr>
              <a:t>Udział w tworzeniu rozwiązań ZSK</a:t>
            </a:r>
          </a:p>
          <a:p>
            <a:pPr marL="257150" indent="-257150">
              <a:buFont typeface="Arial" panose="020B0604020202020204" pitchFamily="34" charset="0"/>
              <a:buChar char="•"/>
            </a:pPr>
            <a:r>
              <a:rPr lang="pl-PL" sz="1801" dirty="0">
                <a:solidFill>
                  <a:srgbClr val="EEECE1">
                    <a:lumMod val="25000"/>
                  </a:srgbClr>
                </a:solidFill>
              </a:rPr>
              <a:t>Opiniowanie projektów ustawy i rozporządzeń</a:t>
            </a:r>
          </a:p>
          <a:p>
            <a:pPr marL="257150" indent="-257150">
              <a:buFont typeface="Arial" panose="020B0604020202020204" pitchFamily="34" charset="0"/>
              <a:buChar char="•"/>
            </a:pPr>
            <a:endParaRPr lang="pl-PL" sz="2000" dirty="0">
              <a:solidFill>
                <a:srgbClr val="EEECE1">
                  <a:lumMod val="25000"/>
                </a:srgbClr>
              </a:solidFill>
            </a:endParaRPr>
          </a:p>
          <a:p>
            <a:pPr marL="257150" indent="-257150">
              <a:buFont typeface="Arial" panose="020B0604020202020204" pitchFamily="34" charset="0"/>
              <a:buChar char="•"/>
            </a:pPr>
            <a:endParaRPr lang="pl-PL" sz="2000" dirty="0">
              <a:solidFill>
                <a:srgbClr val="EEECE1">
                  <a:lumMod val="25000"/>
                </a:srgbClr>
              </a:solidFill>
            </a:endParaRPr>
          </a:p>
          <a:p>
            <a:endParaRPr sz="2000" dirty="0">
              <a:solidFill>
                <a:prstClr val="black"/>
              </a:solidFill>
            </a:endParaRPr>
          </a:p>
        </p:txBody>
      </p:sp>
      <p:sp>
        <p:nvSpPr>
          <p:cNvPr id="17" name="object 4">
            <a:extLst>
              <a:ext uri="{FF2B5EF4-FFF2-40B4-BE49-F238E27FC236}">
                <a16:creationId xmlns="" xmlns:a16="http://schemas.microsoft.com/office/drawing/2014/main" id="{2A0D441C-4C7C-4E4C-8142-81E588BDA17C}"/>
              </a:ext>
            </a:extLst>
          </p:cNvPr>
          <p:cNvSpPr/>
          <p:nvPr/>
        </p:nvSpPr>
        <p:spPr>
          <a:xfrm>
            <a:off x="2894329" y="797205"/>
            <a:ext cx="2990225" cy="650076"/>
          </a:xfrm>
          <a:custGeom>
            <a:avLst/>
            <a:gdLst/>
            <a:ahLst/>
            <a:cxnLst/>
            <a:rect l="l" t="t" r="r" b="b"/>
            <a:pathLst>
              <a:path w="2626360" h="431800">
                <a:moveTo>
                  <a:pt x="0" y="0"/>
                </a:moveTo>
                <a:lnTo>
                  <a:pt x="2625852" y="0"/>
                </a:lnTo>
                <a:lnTo>
                  <a:pt x="2625852" y="431291"/>
                </a:lnTo>
                <a:lnTo>
                  <a:pt x="0" y="431291"/>
                </a:lnTo>
                <a:lnTo>
                  <a:pt x="0" y="0"/>
                </a:lnTo>
                <a:close/>
              </a:path>
            </a:pathLst>
          </a:custGeom>
          <a:solidFill>
            <a:srgbClr val="0097E3"/>
          </a:solidFill>
        </p:spPr>
        <p:txBody>
          <a:bodyPr wrap="square" lIns="0" tIns="0" rIns="0" bIns="0" rtlCol="0"/>
          <a:lstStyle/>
          <a:p>
            <a:pPr algn="ctr"/>
            <a:r>
              <a:rPr lang="pl-PL" sz="2000" b="1" dirty="0">
                <a:solidFill>
                  <a:prstClr val="white"/>
                </a:solidFill>
              </a:rPr>
              <a:t>Pilotaż ZSK (2013-2016)</a:t>
            </a:r>
          </a:p>
          <a:p>
            <a:endParaRPr sz="2000" dirty="0">
              <a:solidFill>
                <a:prstClr val="black"/>
              </a:solidFill>
            </a:endParaRPr>
          </a:p>
        </p:txBody>
      </p:sp>
      <p:sp>
        <p:nvSpPr>
          <p:cNvPr id="18" name="object 5">
            <a:extLst>
              <a:ext uri="{FF2B5EF4-FFF2-40B4-BE49-F238E27FC236}">
                <a16:creationId xmlns="" xmlns:a16="http://schemas.microsoft.com/office/drawing/2014/main" id="{71835528-2EC4-4E5E-8304-B01D5583886E}"/>
              </a:ext>
            </a:extLst>
          </p:cNvPr>
          <p:cNvSpPr/>
          <p:nvPr/>
        </p:nvSpPr>
        <p:spPr>
          <a:xfrm>
            <a:off x="5963961" y="1426314"/>
            <a:ext cx="2990226" cy="1513840"/>
          </a:xfrm>
          <a:custGeom>
            <a:avLst/>
            <a:gdLst/>
            <a:ahLst/>
            <a:cxnLst/>
            <a:rect l="l" t="t" r="r" b="b"/>
            <a:pathLst>
              <a:path w="2627629" h="1513839">
                <a:moveTo>
                  <a:pt x="0" y="0"/>
                </a:moveTo>
                <a:lnTo>
                  <a:pt x="2627376" y="0"/>
                </a:lnTo>
                <a:lnTo>
                  <a:pt x="2627376" y="1513331"/>
                </a:lnTo>
                <a:lnTo>
                  <a:pt x="0" y="1513331"/>
                </a:lnTo>
                <a:lnTo>
                  <a:pt x="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72000" tIns="108000" rIns="0" bIns="0" rtlCol="0"/>
          <a:lstStyle/>
          <a:p>
            <a:pPr marL="257150" indent="-257150">
              <a:buFont typeface="Arial" panose="020B0604020202020204" pitchFamily="34" charset="0"/>
              <a:buChar char="•"/>
            </a:pPr>
            <a:r>
              <a:rPr lang="pl-PL" sz="1801" dirty="0">
                <a:solidFill>
                  <a:srgbClr val="EEECE1">
                    <a:lumMod val="25000"/>
                  </a:srgbClr>
                </a:solidFill>
              </a:rPr>
              <a:t>Udział w opracowaniu 4 SRK</a:t>
            </a:r>
          </a:p>
          <a:p>
            <a:pPr marL="257150" indent="-257150">
              <a:buFont typeface="Arial" panose="020B0604020202020204" pitchFamily="34" charset="0"/>
              <a:buChar char="•"/>
            </a:pPr>
            <a:r>
              <a:rPr lang="pl-PL" sz="1801" dirty="0">
                <a:solidFill>
                  <a:srgbClr val="EEECE1">
                    <a:lumMod val="25000"/>
                  </a:srgbClr>
                </a:solidFill>
              </a:rPr>
              <a:t>Nadzór metodyczny</a:t>
            </a:r>
          </a:p>
          <a:p>
            <a:pPr marL="257150" indent="-257150">
              <a:buFont typeface="Arial" panose="020B0604020202020204" pitchFamily="34" charset="0"/>
              <a:buChar char="•"/>
            </a:pPr>
            <a:r>
              <a:rPr lang="pl-PL" sz="1801" dirty="0">
                <a:solidFill>
                  <a:srgbClr val="EEECE1">
                    <a:lumMod val="25000"/>
                  </a:srgbClr>
                </a:solidFill>
              </a:rPr>
              <a:t>Koordynacja prac zespołu eksperckiego</a:t>
            </a:r>
          </a:p>
          <a:p>
            <a:pPr marL="257150" indent="-257150">
              <a:buFont typeface="Arial" panose="020B0604020202020204" pitchFamily="34" charset="0"/>
              <a:buChar char="•"/>
            </a:pPr>
            <a:r>
              <a:rPr lang="pl-PL" sz="1801" dirty="0">
                <a:solidFill>
                  <a:srgbClr val="EEECE1">
                    <a:lumMod val="25000"/>
                  </a:srgbClr>
                </a:solidFill>
              </a:rPr>
              <a:t>Prowadzenie konsultacji</a:t>
            </a:r>
          </a:p>
          <a:p>
            <a:pPr marL="257150" indent="-257150">
              <a:buFont typeface="Arial" panose="020B0604020202020204" pitchFamily="34" charset="0"/>
              <a:buChar char="•"/>
            </a:pPr>
            <a:endParaRPr sz="1801" dirty="0">
              <a:solidFill>
                <a:srgbClr val="EEECE1">
                  <a:lumMod val="25000"/>
                </a:srgbClr>
              </a:solidFill>
            </a:endParaRPr>
          </a:p>
        </p:txBody>
      </p:sp>
      <p:sp>
        <p:nvSpPr>
          <p:cNvPr id="19" name="object 6">
            <a:extLst>
              <a:ext uri="{FF2B5EF4-FFF2-40B4-BE49-F238E27FC236}">
                <a16:creationId xmlns="" xmlns:a16="http://schemas.microsoft.com/office/drawing/2014/main" id="{616732A5-F28E-472B-B16C-CCA432510580}"/>
              </a:ext>
            </a:extLst>
          </p:cNvPr>
          <p:cNvSpPr/>
          <p:nvPr/>
        </p:nvSpPr>
        <p:spPr>
          <a:xfrm>
            <a:off x="5963961" y="797205"/>
            <a:ext cx="2990226" cy="650076"/>
          </a:xfrm>
          <a:custGeom>
            <a:avLst/>
            <a:gdLst/>
            <a:ahLst/>
            <a:cxnLst/>
            <a:rect l="l" t="t" r="r" b="b"/>
            <a:pathLst>
              <a:path w="2627629" h="431800">
                <a:moveTo>
                  <a:pt x="0" y="0"/>
                </a:moveTo>
                <a:lnTo>
                  <a:pt x="2627376" y="0"/>
                </a:lnTo>
                <a:lnTo>
                  <a:pt x="2627376" y="431291"/>
                </a:lnTo>
                <a:lnTo>
                  <a:pt x="0" y="431291"/>
                </a:lnTo>
                <a:lnTo>
                  <a:pt x="0" y="0"/>
                </a:lnTo>
                <a:close/>
              </a:path>
            </a:pathLst>
          </a:custGeom>
          <a:solidFill>
            <a:srgbClr val="0097E3"/>
          </a:solidFill>
        </p:spPr>
        <p:txBody>
          <a:bodyPr wrap="square" lIns="0" tIns="0" rIns="0" bIns="0" rtlCol="0"/>
          <a:lstStyle/>
          <a:p>
            <a:pPr algn="ctr"/>
            <a:r>
              <a:rPr lang="pl-PL" sz="2000" b="1" dirty="0">
                <a:solidFill>
                  <a:prstClr val="white"/>
                </a:solidFill>
              </a:rPr>
              <a:t>Sektorowe Ramy Kwalifikacji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="" xmlns:a16="http://schemas.microsoft.com/office/drawing/2014/main" id="{CD321470-0BA4-4E06-B9B2-7A2D2C3E047C}"/>
              </a:ext>
            </a:extLst>
          </p:cNvPr>
          <p:cNvSpPr/>
          <p:nvPr/>
        </p:nvSpPr>
        <p:spPr>
          <a:xfrm>
            <a:off x="2894325" y="3745865"/>
            <a:ext cx="2990226" cy="1816368"/>
          </a:xfrm>
          <a:custGeom>
            <a:avLst/>
            <a:gdLst/>
            <a:ahLst/>
            <a:cxnLst/>
            <a:rect l="l" t="t" r="r" b="b"/>
            <a:pathLst>
              <a:path w="2627630" h="1511935">
                <a:moveTo>
                  <a:pt x="0" y="0"/>
                </a:moveTo>
                <a:lnTo>
                  <a:pt x="2627376" y="0"/>
                </a:lnTo>
                <a:lnTo>
                  <a:pt x="2627376" y="1511808"/>
                </a:lnTo>
                <a:lnTo>
                  <a:pt x="0" y="1511808"/>
                </a:lnTo>
                <a:lnTo>
                  <a:pt x="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72000" tIns="108000" rIns="0" bIns="0" rtlCol="0"/>
          <a:lstStyle/>
          <a:p>
            <a:pPr marL="257150" indent="-257150">
              <a:buFont typeface="Arial" panose="020B0604020202020204" pitchFamily="34" charset="0"/>
              <a:buChar char="•"/>
            </a:pPr>
            <a:r>
              <a:rPr lang="pl-PL" sz="1801" dirty="0">
                <a:solidFill>
                  <a:srgbClr val="EEECE1">
                    <a:lumMod val="25000"/>
                  </a:srgbClr>
                </a:solidFill>
              </a:rPr>
              <a:t>Udział w opracowaniu ponad 20 kwalifikacji rynkowych</a:t>
            </a:r>
          </a:p>
          <a:p>
            <a:pPr marL="257150" indent="-257150">
              <a:buFont typeface="Arial" panose="020B0604020202020204" pitchFamily="34" charset="0"/>
              <a:buChar char="•"/>
            </a:pPr>
            <a:r>
              <a:rPr lang="pl-PL" sz="1801" dirty="0">
                <a:solidFill>
                  <a:srgbClr val="EEECE1">
                    <a:lumMod val="25000"/>
                  </a:srgbClr>
                </a:solidFill>
              </a:rPr>
              <a:t>Projektowanie walidacji</a:t>
            </a:r>
          </a:p>
          <a:p>
            <a:pPr marL="257150" indent="-257150">
              <a:buFont typeface="Arial" panose="020B0604020202020204" pitchFamily="34" charset="0"/>
              <a:buChar char="•"/>
            </a:pPr>
            <a:r>
              <a:rPr lang="pl-PL" sz="1801" dirty="0">
                <a:solidFill>
                  <a:srgbClr val="EEECE1">
                    <a:lumMod val="25000"/>
                  </a:srgbClr>
                </a:solidFill>
              </a:rPr>
              <a:t>Szkolenia, warsztaty, konsultacje</a:t>
            </a:r>
          </a:p>
          <a:p>
            <a:endParaRPr sz="2000" dirty="0">
              <a:solidFill>
                <a:prstClr val="black"/>
              </a:solidFill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="" xmlns:a16="http://schemas.microsoft.com/office/drawing/2014/main" id="{64C24F08-1884-4190-82AF-58A568BBD7AC}"/>
              </a:ext>
            </a:extLst>
          </p:cNvPr>
          <p:cNvSpPr/>
          <p:nvPr/>
        </p:nvSpPr>
        <p:spPr>
          <a:xfrm>
            <a:off x="2895676" y="3159410"/>
            <a:ext cx="2988881" cy="582007"/>
          </a:xfrm>
          <a:custGeom>
            <a:avLst/>
            <a:gdLst/>
            <a:ahLst/>
            <a:cxnLst/>
            <a:rect l="l" t="t" r="r" b="b"/>
            <a:pathLst>
              <a:path w="2626360" h="431800">
                <a:moveTo>
                  <a:pt x="0" y="0"/>
                </a:moveTo>
                <a:lnTo>
                  <a:pt x="2625852" y="0"/>
                </a:lnTo>
                <a:lnTo>
                  <a:pt x="2625852" y="431291"/>
                </a:lnTo>
                <a:lnTo>
                  <a:pt x="0" y="431291"/>
                </a:lnTo>
                <a:lnTo>
                  <a:pt x="0" y="0"/>
                </a:lnTo>
                <a:close/>
              </a:path>
            </a:pathLst>
          </a:custGeom>
          <a:solidFill>
            <a:srgbClr val="0097E3"/>
          </a:solidFill>
        </p:spPr>
        <p:txBody>
          <a:bodyPr wrap="square" lIns="0" tIns="0" rIns="0" bIns="0" rtlCol="0"/>
          <a:lstStyle/>
          <a:p>
            <a:pPr algn="ctr"/>
            <a:r>
              <a:rPr lang="pl-PL" sz="2000" b="1" dirty="0">
                <a:solidFill>
                  <a:prstClr val="white"/>
                </a:solidFill>
              </a:rPr>
              <a:t>Wsparcie IC</a:t>
            </a:r>
          </a:p>
        </p:txBody>
      </p:sp>
      <p:sp>
        <p:nvSpPr>
          <p:cNvPr id="14" name="object 5">
            <a:extLst>
              <a:ext uri="{FF2B5EF4-FFF2-40B4-BE49-F238E27FC236}">
                <a16:creationId xmlns="" xmlns:a16="http://schemas.microsoft.com/office/drawing/2014/main" id="{2381B6EA-8B95-4E45-A2C7-B88524299293}"/>
              </a:ext>
            </a:extLst>
          </p:cNvPr>
          <p:cNvSpPr/>
          <p:nvPr/>
        </p:nvSpPr>
        <p:spPr>
          <a:xfrm>
            <a:off x="5962689" y="3743942"/>
            <a:ext cx="2988882" cy="1818657"/>
          </a:xfrm>
          <a:custGeom>
            <a:avLst/>
            <a:gdLst/>
            <a:ahLst/>
            <a:cxnLst/>
            <a:rect l="l" t="t" r="r" b="b"/>
            <a:pathLst>
              <a:path w="2627629" h="1513839">
                <a:moveTo>
                  <a:pt x="0" y="0"/>
                </a:moveTo>
                <a:lnTo>
                  <a:pt x="2627376" y="0"/>
                </a:lnTo>
                <a:lnTo>
                  <a:pt x="2627376" y="1513331"/>
                </a:lnTo>
                <a:lnTo>
                  <a:pt x="0" y="1513331"/>
                </a:lnTo>
                <a:lnTo>
                  <a:pt x="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72000" tIns="108000" rIns="0" bIns="0" rtlCol="0"/>
          <a:lstStyle/>
          <a:p>
            <a:pPr marL="257150" indent="-257150">
              <a:buFont typeface="Arial" panose="020B0604020202020204" pitchFamily="34" charset="0"/>
              <a:buChar char="•"/>
            </a:pPr>
            <a:r>
              <a:rPr lang="pl-PL" sz="1801" dirty="0">
                <a:solidFill>
                  <a:srgbClr val="EEECE1">
                    <a:lumMod val="25000"/>
                  </a:srgbClr>
                </a:solidFill>
              </a:rPr>
              <a:t>Analizy kompetencji</a:t>
            </a:r>
          </a:p>
          <a:p>
            <a:pPr marL="257150" indent="-257150">
              <a:buFont typeface="Arial" panose="020B0604020202020204" pitchFamily="34" charset="0"/>
              <a:buChar char="•"/>
            </a:pPr>
            <a:r>
              <a:rPr lang="pl-PL" sz="1801" dirty="0">
                <a:solidFill>
                  <a:srgbClr val="EEECE1">
                    <a:lumMod val="25000"/>
                  </a:srgbClr>
                </a:solidFill>
              </a:rPr>
              <a:t>Opracowywanie rekomendacji w zakresie kwalifikacji, edukacji</a:t>
            </a:r>
          </a:p>
          <a:p>
            <a:pPr marL="257150" indent="-257150">
              <a:buFont typeface="Arial" panose="020B0604020202020204" pitchFamily="34" charset="0"/>
              <a:buChar char="•"/>
            </a:pPr>
            <a:r>
              <a:rPr lang="pl-PL" sz="1801" dirty="0">
                <a:solidFill>
                  <a:srgbClr val="EEECE1">
                    <a:lumMod val="25000"/>
                  </a:srgbClr>
                </a:solidFill>
              </a:rPr>
              <a:t>Szkolenia, konsultacje</a:t>
            </a:r>
          </a:p>
          <a:p>
            <a:endParaRPr sz="2000" dirty="0">
              <a:solidFill>
                <a:prstClr val="black"/>
              </a:solidFill>
            </a:endParaRPr>
          </a:p>
        </p:txBody>
      </p:sp>
      <p:sp>
        <p:nvSpPr>
          <p:cNvPr id="15" name="object 6">
            <a:extLst>
              <a:ext uri="{FF2B5EF4-FFF2-40B4-BE49-F238E27FC236}">
                <a16:creationId xmlns="" xmlns:a16="http://schemas.microsoft.com/office/drawing/2014/main" id="{E3F60B7E-4685-4DBA-9025-4CBDD5E5FF54}"/>
              </a:ext>
            </a:extLst>
          </p:cNvPr>
          <p:cNvSpPr/>
          <p:nvPr/>
        </p:nvSpPr>
        <p:spPr>
          <a:xfrm>
            <a:off x="5962689" y="3159410"/>
            <a:ext cx="2988882" cy="582007"/>
          </a:xfrm>
          <a:custGeom>
            <a:avLst/>
            <a:gdLst/>
            <a:ahLst/>
            <a:cxnLst/>
            <a:rect l="l" t="t" r="r" b="b"/>
            <a:pathLst>
              <a:path w="2627629" h="431800">
                <a:moveTo>
                  <a:pt x="0" y="0"/>
                </a:moveTo>
                <a:lnTo>
                  <a:pt x="2627376" y="0"/>
                </a:lnTo>
                <a:lnTo>
                  <a:pt x="2627376" y="431291"/>
                </a:lnTo>
                <a:lnTo>
                  <a:pt x="0" y="431291"/>
                </a:lnTo>
                <a:lnTo>
                  <a:pt x="0" y="0"/>
                </a:lnTo>
                <a:close/>
              </a:path>
            </a:pathLst>
          </a:custGeom>
          <a:solidFill>
            <a:srgbClr val="0097E3"/>
          </a:solidFill>
        </p:spPr>
        <p:txBody>
          <a:bodyPr wrap="square" lIns="0" tIns="0" rIns="0" bIns="0" rtlCol="0"/>
          <a:lstStyle/>
          <a:p>
            <a:pPr algn="ctr"/>
            <a:r>
              <a:rPr lang="pl-PL" sz="2000" b="1" dirty="0">
                <a:solidFill>
                  <a:prstClr val="white"/>
                </a:solidFill>
              </a:rPr>
              <a:t>Działania na rzecz branż</a:t>
            </a:r>
          </a:p>
        </p:txBody>
      </p:sp>
    </p:spTree>
    <p:extLst>
      <p:ext uri="{BB962C8B-B14F-4D97-AF65-F5344CB8AC3E}">
        <p14:creationId xmlns="" xmlns:p14="http://schemas.microsoft.com/office/powerpoint/2010/main" val="3243555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 zawierający zrzut ekranu&#10;&#10;Opis wygenerowany automatycznie">
            <a:extLst>
              <a:ext uri="{FF2B5EF4-FFF2-40B4-BE49-F238E27FC236}">
                <a16:creationId xmlns="" xmlns:a16="http://schemas.microsoft.com/office/drawing/2014/main" id="{AFACAA11-DDF7-4614-B92D-CEAC744794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6612" t="5922"/>
          <a:stretch/>
        </p:blipFill>
        <p:spPr>
          <a:xfrm>
            <a:off x="914400" y="838200"/>
            <a:ext cx="8001010" cy="54505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39503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>
            <a:extLst>
              <a:ext uri="{FF2B5EF4-FFF2-40B4-BE49-F238E27FC236}">
                <a16:creationId xmlns="" xmlns:a16="http://schemas.microsoft.com/office/drawing/2014/main" id="{D8F31D65-F79A-4918-A955-AF3D7347DF66}"/>
              </a:ext>
            </a:extLst>
          </p:cNvPr>
          <p:cNvSpPr txBox="1">
            <a:spLocks/>
          </p:cNvSpPr>
          <p:nvPr/>
        </p:nvSpPr>
        <p:spPr>
          <a:xfrm>
            <a:off x="253626" y="1290705"/>
            <a:ext cx="408978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pl-PL"/>
            </a:defPPr>
            <a:lvl1pPr marL="12700">
              <a:spcBef>
                <a:spcPts val="1180"/>
              </a:spcBef>
              <a:defRPr sz="2800" spc="-15">
                <a:solidFill>
                  <a:srgbClr val="B61828"/>
                </a:solidFill>
                <a:latin typeface="Calibri"/>
                <a:cs typeface="Calibri"/>
              </a:defRPr>
            </a:lvl1pPr>
          </a:lstStyle>
          <a:p>
            <a:r>
              <a:rPr lang="pl-PL" dirty="0">
                <a:solidFill>
                  <a:srgbClr val="0295D3"/>
                </a:solidFill>
              </a:rPr>
              <a:t>SRK DLA PRZEMYSŁU MODY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="" xmlns:a16="http://schemas.microsoft.com/office/drawing/2014/main" id="{2D23D3E7-12A4-43BC-9945-AF1DC60B5D83}"/>
              </a:ext>
            </a:extLst>
          </p:cNvPr>
          <p:cNvSpPr txBox="1">
            <a:spLocks/>
          </p:cNvSpPr>
          <p:nvPr/>
        </p:nvSpPr>
        <p:spPr>
          <a:xfrm>
            <a:off x="406030" y="2903310"/>
            <a:ext cx="4531423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355566" indent="-342866">
              <a:spcBef>
                <a:spcPts val="1180"/>
              </a:spcBef>
              <a:buFont typeface="Arial" panose="020B0604020202020204" pitchFamily="34" charset="0"/>
              <a:buChar char="•"/>
            </a:pPr>
            <a:r>
              <a:rPr lang="pl-PL" sz="2000" spc="-15" dirty="0">
                <a:solidFill>
                  <a:prstClr val="black"/>
                </a:solidFill>
                <a:cs typeface="Calibri"/>
              </a:rPr>
              <a:t>uświadamia różnorodność kompetencji wykorzystywanych w sektorze</a:t>
            </a:r>
          </a:p>
          <a:p>
            <a:pPr marL="355566" indent="-342866">
              <a:spcBef>
                <a:spcPts val="1180"/>
              </a:spcBef>
              <a:buFont typeface="Arial" panose="020B0604020202020204" pitchFamily="34" charset="0"/>
              <a:buChar char="•"/>
            </a:pPr>
            <a:r>
              <a:rPr lang="pl-PL" sz="2000" spc="-15" dirty="0">
                <a:solidFill>
                  <a:prstClr val="black"/>
                </a:solidFill>
                <a:cs typeface="Calibri"/>
              </a:rPr>
              <a:t>pokazuje możliwe ścieżki rozwoju kariery</a:t>
            </a:r>
          </a:p>
          <a:p>
            <a:pPr marL="355566" indent="-342866">
              <a:spcBef>
                <a:spcPts val="1180"/>
              </a:spcBef>
              <a:buFont typeface="Arial" panose="020B0604020202020204" pitchFamily="34" charset="0"/>
              <a:buChar char="•"/>
            </a:pPr>
            <a:r>
              <a:rPr lang="pl-PL" sz="2000" spc="-15" dirty="0">
                <a:solidFill>
                  <a:prstClr val="black"/>
                </a:solidFill>
                <a:cs typeface="Calibri"/>
              </a:rPr>
              <a:t>służy jako narzędzie zachęcające do podejmowania nauki i pracy w sektorze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C3B8343A-9682-4ECD-92B4-8D4E6A9D1F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453" y="1154574"/>
            <a:ext cx="3889094" cy="45488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429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8733892" y="6338167"/>
            <a:ext cx="15240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398">
              <a:lnSpc>
                <a:spcPts val="1839"/>
              </a:lnSpc>
            </a:pPr>
            <a:endParaRPr sz="16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="" xmlns:a16="http://schemas.microsoft.com/office/drawing/2014/main" id="{D8F31D65-F79A-4918-A955-AF3D7347DF66}"/>
              </a:ext>
            </a:extLst>
          </p:cNvPr>
          <p:cNvSpPr txBox="1">
            <a:spLocks/>
          </p:cNvSpPr>
          <p:nvPr/>
        </p:nvSpPr>
        <p:spPr>
          <a:xfrm>
            <a:off x="253626" y="1290706"/>
            <a:ext cx="408978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pl-PL"/>
            </a:defPPr>
            <a:lvl1pPr marL="12700">
              <a:spcBef>
                <a:spcPts val="1180"/>
              </a:spcBef>
              <a:defRPr sz="2800" spc="-15">
                <a:solidFill>
                  <a:srgbClr val="B61828"/>
                </a:solidFill>
                <a:latin typeface="Calibri"/>
                <a:cs typeface="Calibri"/>
              </a:defRPr>
            </a:lvl1pPr>
          </a:lstStyle>
          <a:p>
            <a:r>
              <a:rPr lang="pl-PL" dirty="0">
                <a:solidFill>
                  <a:srgbClr val="0295D3"/>
                </a:solidFill>
              </a:rPr>
              <a:t>SRK DLA ROLNICTWA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="" xmlns:a16="http://schemas.microsoft.com/office/drawing/2014/main" id="{2D23D3E7-12A4-43BC-9945-AF1DC60B5D83}"/>
              </a:ext>
            </a:extLst>
          </p:cNvPr>
          <p:cNvSpPr txBox="1">
            <a:spLocks/>
          </p:cNvSpPr>
          <p:nvPr/>
        </p:nvSpPr>
        <p:spPr>
          <a:xfrm>
            <a:off x="533400" y="2438400"/>
            <a:ext cx="4270437" cy="29367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355566" indent="-342866">
              <a:spcBef>
                <a:spcPts val="1180"/>
              </a:spcBef>
              <a:buFont typeface="Arial" panose="020B0604020202020204" pitchFamily="34" charset="0"/>
              <a:buChar char="•"/>
            </a:pPr>
            <a:r>
              <a:rPr lang="pl-PL" sz="2000" spc="-15" dirty="0">
                <a:solidFill>
                  <a:prstClr val="black"/>
                </a:solidFill>
                <a:cs typeface="Calibri"/>
              </a:rPr>
              <a:t>podnosi rangę kompetencji nabywanych drogą uczenia nieformalnego</a:t>
            </a:r>
          </a:p>
          <a:p>
            <a:pPr marL="355566" indent="-342866">
              <a:spcBef>
                <a:spcPts val="1180"/>
              </a:spcBef>
              <a:buFont typeface="Arial" panose="020B0604020202020204" pitchFamily="34" charset="0"/>
              <a:buChar char="•"/>
            </a:pPr>
            <a:r>
              <a:rPr lang="pl-PL" sz="2000" spc="-15" dirty="0">
                <a:solidFill>
                  <a:prstClr val="black"/>
                </a:solidFill>
                <a:cs typeface="Calibri"/>
              </a:rPr>
              <a:t>pomaga świadomie wybierać formy uczenia się</a:t>
            </a:r>
          </a:p>
          <a:p>
            <a:pPr marL="355566" indent="-342866">
              <a:spcBef>
                <a:spcPts val="1180"/>
              </a:spcBef>
              <a:buFont typeface="Arial" panose="020B0604020202020204" pitchFamily="34" charset="0"/>
              <a:buChar char="•"/>
            </a:pPr>
            <a:r>
              <a:rPr lang="pl-PL" sz="2000" spc="-15" dirty="0">
                <a:solidFill>
                  <a:prstClr val="black"/>
                </a:solidFill>
                <a:cs typeface="Calibri"/>
              </a:rPr>
              <a:t>wspiera projektowanie szkoleń</a:t>
            </a:r>
          </a:p>
          <a:p>
            <a:pPr marL="355566" indent="-342866">
              <a:spcBef>
                <a:spcPts val="1180"/>
              </a:spcBef>
              <a:buFont typeface="Arial" panose="020B0604020202020204" pitchFamily="34" charset="0"/>
              <a:buChar char="•"/>
            </a:pPr>
            <a:r>
              <a:rPr lang="pl-PL" sz="2000" spc="-15" dirty="0">
                <a:solidFill>
                  <a:prstClr val="black"/>
                </a:solidFill>
                <a:cs typeface="Calibri"/>
              </a:rPr>
              <a:t>służy jako narzędzie komunikacji sektora z otoczeniem</a:t>
            </a:r>
          </a:p>
        </p:txBody>
      </p:sp>
      <p:pic>
        <p:nvPicPr>
          <p:cNvPr id="3" name="Obraz 2" descr="Obraz zawierający stół, gra&#10;&#10;Opis wygenerowany automatycznie">
            <a:extLst>
              <a:ext uri="{FF2B5EF4-FFF2-40B4-BE49-F238E27FC236}">
                <a16:creationId xmlns="" xmlns:a16="http://schemas.microsoft.com/office/drawing/2014/main" id="{1FD61E7C-D235-458C-89C0-94CAFAD0FC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00200"/>
            <a:ext cx="4238092" cy="35445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868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8733892" y="6338167"/>
            <a:ext cx="15240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398">
              <a:lnSpc>
                <a:spcPts val="1839"/>
              </a:lnSpc>
            </a:pPr>
            <a:endParaRPr sz="16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="" xmlns:a16="http://schemas.microsoft.com/office/drawing/2014/main" id="{D8F31D65-F79A-4918-A955-AF3D7347DF66}"/>
              </a:ext>
            </a:extLst>
          </p:cNvPr>
          <p:cNvSpPr txBox="1">
            <a:spLocks/>
          </p:cNvSpPr>
          <p:nvPr/>
        </p:nvSpPr>
        <p:spPr>
          <a:xfrm>
            <a:off x="253626" y="1290706"/>
            <a:ext cx="408978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pl-PL"/>
            </a:defPPr>
            <a:lvl1pPr marL="12700">
              <a:spcBef>
                <a:spcPts val="1180"/>
              </a:spcBef>
              <a:defRPr sz="2800" spc="-15">
                <a:solidFill>
                  <a:srgbClr val="B61828"/>
                </a:solidFill>
                <a:latin typeface="Calibri"/>
                <a:cs typeface="Calibri"/>
              </a:defRPr>
            </a:lvl1pPr>
          </a:lstStyle>
          <a:p>
            <a:r>
              <a:rPr lang="pl-PL" dirty="0">
                <a:solidFill>
                  <a:srgbClr val="0295D3"/>
                </a:solidFill>
              </a:rPr>
              <a:t>SRK DLA ENERGETYKI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="" xmlns:a16="http://schemas.microsoft.com/office/drawing/2014/main" id="{2D23D3E7-12A4-43BC-9945-AF1DC60B5D83}"/>
              </a:ext>
            </a:extLst>
          </p:cNvPr>
          <p:cNvSpPr txBox="1">
            <a:spLocks/>
          </p:cNvSpPr>
          <p:nvPr/>
        </p:nvSpPr>
        <p:spPr>
          <a:xfrm>
            <a:off x="500195" y="2659511"/>
            <a:ext cx="4089785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355566" indent="-342866">
              <a:spcBef>
                <a:spcPts val="1180"/>
              </a:spcBef>
              <a:buFont typeface="Arial" panose="020B0604020202020204" pitchFamily="34" charset="0"/>
              <a:buChar char="•"/>
            </a:pPr>
            <a:r>
              <a:rPr lang="pl-PL" sz="2000" spc="-15" dirty="0">
                <a:solidFill>
                  <a:prstClr val="black"/>
                </a:solidFill>
                <a:cs typeface="Calibri"/>
              </a:rPr>
              <a:t>służy do weryfikacji kompetencji usługodawców</a:t>
            </a:r>
          </a:p>
          <a:p>
            <a:pPr marL="355566" indent="-342866">
              <a:spcBef>
                <a:spcPts val="1180"/>
              </a:spcBef>
              <a:buFont typeface="Arial" panose="020B0604020202020204" pitchFamily="34" charset="0"/>
              <a:buChar char="•"/>
            </a:pPr>
            <a:r>
              <a:rPr lang="pl-PL" sz="2000" spc="-15" dirty="0">
                <a:solidFill>
                  <a:prstClr val="black"/>
                </a:solidFill>
                <a:cs typeface="Calibri"/>
              </a:rPr>
              <a:t>pomaga tworzyć standardy jakości usług (np. w przetargach)</a:t>
            </a:r>
          </a:p>
          <a:p>
            <a:pPr marL="355566" indent="-342866">
              <a:spcBef>
                <a:spcPts val="1180"/>
              </a:spcBef>
              <a:buFont typeface="Arial" panose="020B0604020202020204" pitchFamily="34" charset="0"/>
              <a:buChar char="•"/>
            </a:pPr>
            <a:r>
              <a:rPr lang="pl-PL" sz="2000" spc="-15" dirty="0">
                <a:solidFill>
                  <a:prstClr val="black"/>
                </a:solidFill>
                <a:cs typeface="Calibri"/>
              </a:rPr>
              <a:t>ułatwia porządkowanie kompetencji i opisywanie kwalifikacji rynkowych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546353B5-E728-4349-84D6-F38C3687B2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545" y="1324255"/>
            <a:ext cx="3890822" cy="34656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420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8733892" y="6338167"/>
            <a:ext cx="15240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398">
              <a:lnSpc>
                <a:spcPts val="1839"/>
              </a:lnSpc>
            </a:pPr>
            <a:endParaRPr sz="16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="" xmlns:a16="http://schemas.microsoft.com/office/drawing/2014/main" id="{D8F31D65-F79A-4918-A955-AF3D7347DF66}"/>
              </a:ext>
            </a:extLst>
          </p:cNvPr>
          <p:cNvSpPr txBox="1">
            <a:spLocks/>
          </p:cNvSpPr>
          <p:nvPr/>
        </p:nvSpPr>
        <p:spPr>
          <a:xfrm>
            <a:off x="253631" y="1290696"/>
            <a:ext cx="4531423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pl-PL"/>
            </a:defPPr>
            <a:lvl1pPr marL="12700">
              <a:spcBef>
                <a:spcPts val="1180"/>
              </a:spcBef>
              <a:defRPr sz="2800" spc="-15">
                <a:solidFill>
                  <a:srgbClr val="B61828"/>
                </a:solidFill>
                <a:latin typeface="Calibri"/>
                <a:cs typeface="Calibri"/>
              </a:defRPr>
            </a:lvl1pPr>
          </a:lstStyle>
          <a:p>
            <a:r>
              <a:rPr lang="pl-PL" dirty="0">
                <a:solidFill>
                  <a:srgbClr val="0295D3"/>
                </a:solidFill>
              </a:rPr>
              <a:t>SRK DLA SEKTORA BANKOWEGO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="" xmlns:a16="http://schemas.microsoft.com/office/drawing/2014/main" id="{4FDD73C1-E893-428A-9DD5-61E05424E2CE}"/>
              </a:ext>
            </a:extLst>
          </p:cNvPr>
          <p:cNvSpPr txBox="1">
            <a:spLocks/>
          </p:cNvSpPr>
          <p:nvPr/>
        </p:nvSpPr>
        <p:spPr>
          <a:xfrm>
            <a:off x="406030" y="2903307"/>
            <a:ext cx="4531423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355566" indent="-342866">
              <a:spcBef>
                <a:spcPts val="1180"/>
              </a:spcBef>
              <a:buFont typeface="Arial" panose="020B0604020202020204" pitchFamily="34" charset="0"/>
              <a:buChar char="•"/>
            </a:pPr>
            <a:r>
              <a:rPr lang="pl-PL" sz="2000" spc="-15" dirty="0">
                <a:solidFill>
                  <a:prstClr val="black"/>
                </a:solidFill>
                <a:cs typeface="Calibri"/>
              </a:rPr>
              <a:t>wspiera opisywanie stanowisk pracy</a:t>
            </a:r>
          </a:p>
          <a:p>
            <a:pPr marL="355566" indent="-342866">
              <a:spcBef>
                <a:spcPts val="1180"/>
              </a:spcBef>
              <a:buFont typeface="Arial" panose="020B0604020202020204" pitchFamily="34" charset="0"/>
              <a:buChar char="•"/>
            </a:pPr>
            <a:r>
              <a:rPr lang="pl-PL" sz="2000" spc="-15" dirty="0">
                <a:solidFill>
                  <a:prstClr val="black"/>
                </a:solidFill>
                <a:cs typeface="Calibri"/>
              </a:rPr>
              <a:t>ułatwia porównywanie i ocenę kompetencji</a:t>
            </a:r>
          </a:p>
          <a:p>
            <a:pPr marL="355566" indent="-342866">
              <a:spcBef>
                <a:spcPts val="1180"/>
              </a:spcBef>
              <a:buFont typeface="Arial" panose="020B0604020202020204" pitchFamily="34" charset="0"/>
              <a:buChar char="•"/>
            </a:pPr>
            <a:r>
              <a:rPr lang="pl-PL" sz="2000" spc="-15" dirty="0">
                <a:solidFill>
                  <a:prstClr val="black"/>
                </a:solidFill>
                <a:cs typeface="Calibri"/>
              </a:rPr>
              <a:t>umożliwia efektywny dobór szkoleń</a:t>
            </a:r>
          </a:p>
        </p:txBody>
      </p:sp>
      <p:pic>
        <p:nvPicPr>
          <p:cNvPr id="3" name="Obraz 2" descr="Obraz zawierający rysunek&#10;&#10;Opis wygenerowany automatycznie">
            <a:extLst>
              <a:ext uri="{FF2B5EF4-FFF2-40B4-BE49-F238E27FC236}">
                <a16:creationId xmlns="" xmlns:a16="http://schemas.microsoft.com/office/drawing/2014/main" id="{D5B26CC9-951D-4F5F-98CF-478D4E1A9B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061" y="949363"/>
            <a:ext cx="3890822" cy="39078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578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>
            <a:extLst>
              <a:ext uri="{FF2B5EF4-FFF2-40B4-BE49-F238E27FC236}">
                <a16:creationId xmlns="" xmlns:a16="http://schemas.microsoft.com/office/drawing/2014/main" id="{D8F31D65-F79A-4918-A955-AF3D7347DF66}"/>
              </a:ext>
            </a:extLst>
          </p:cNvPr>
          <p:cNvSpPr txBox="1">
            <a:spLocks/>
          </p:cNvSpPr>
          <p:nvPr/>
        </p:nvSpPr>
        <p:spPr>
          <a:xfrm>
            <a:off x="253631" y="1290706"/>
            <a:ext cx="453142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pl-PL"/>
            </a:defPPr>
            <a:lvl1pPr marL="12700">
              <a:spcBef>
                <a:spcPts val="1180"/>
              </a:spcBef>
              <a:defRPr sz="2800" spc="-15">
                <a:solidFill>
                  <a:srgbClr val="B61828"/>
                </a:solidFill>
                <a:latin typeface="Calibri"/>
                <a:cs typeface="Calibri"/>
              </a:defRPr>
            </a:lvl1pPr>
          </a:lstStyle>
          <a:p>
            <a:r>
              <a:rPr lang="pl-PL" dirty="0">
                <a:solidFill>
                  <a:srgbClr val="0295D3"/>
                </a:solidFill>
              </a:rPr>
              <a:t>SRK DLA TURYSTYKI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="" xmlns:a16="http://schemas.microsoft.com/office/drawing/2014/main" id="{4FDD73C1-E893-428A-9DD5-61E05424E2CE}"/>
              </a:ext>
            </a:extLst>
          </p:cNvPr>
          <p:cNvSpPr txBox="1">
            <a:spLocks/>
          </p:cNvSpPr>
          <p:nvPr/>
        </p:nvSpPr>
        <p:spPr>
          <a:xfrm>
            <a:off x="406030" y="2903312"/>
            <a:ext cx="4531423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355566" indent="-342866">
              <a:spcBef>
                <a:spcPts val="1180"/>
              </a:spcBef>
              <a:buFont typeface="Arial" panose="020B0604020202020204" pitchFamily="34" charset="0"/>
              <a:buChar char="•"/>
            </a:pPr>
            <a:r>
              <a:rPr lang="pl-PL" sz="2000" spc="-15" dirty="0">
                <a:solidFill>
                  <a:prstClr val="black"/>
                </a:solidFill>
                <a:cs typeface="Calibri"/>
              </a:rPr>
              <a:t>stanowi odpowiedź na deregulację zawodów</a:t>
            </a:r>
          </a:p>
          <a:p>
            <a:pPr marL="355566" indent="-342866">
              <a:spcBef>
                <a:spcPts val="1180"/>
              </a:spcBef>
              <a:buFont typeface="Arial" panose="020B0604020202020204" pitchFamily="34" charset="0"/>
              <a:buChar char="•"/>
            </a:pPr>
            <a:r>
              <a:rPr lang="pl-PL" sz="2000" spc="-15" dirty="0">
                <a:solidFill>
                  <a:prstClr val="black"/>
                </a:solidFill>
                <a:cs typeface="Calibri"/>
              </a:rPr>
              <a:t>ułatwia opisywanie kwalifikacji</a:t>
            </a:r>
          </a:p>
          <a:p>
            <a:pPr marL="355566" indent="-342866">
              <a:spcBef>
                <a:spcPts val="1180"/>
              </a:spcBef>
              <a:buFont typeface="Arial" panose="020B0604020202020204" pitchFamily="34" charset="0"/>
              <a:buChar char="•"/>
            </a:pPr>
            <a:r>
              <a:rPr lang="pl-PL" sz="2000" spc="-15" dirty="0">
                <a:solidFill>
                  <a:prstClr val="black"/>
                </a:solidFill>
                <a:cs typeface="Calibri"/>
              </a:rPr>
              <a:t>wspiera rekrutację pracowników sezonowych </a:t>
            </a:r>
          </a:p>
        </p:txBody>
      </p:sp>
      <p:grpSp>
        <p:nvGrpSpPr>
          <p:cNvPr id="7" name="Grupa 6">
            <a:extLst>
              <a:ext uri="{FF2B5EF4-FFF2-40B4-BE49-F238E27FC236}">
                <a16:creationId xmlns="" xmlns:a16="http://schemas.microsoft.com/office/drawing/2014/main" id="{7420213A-03A5-4167-B1FE-2829472E4C3E}"/>
              </a:ext>
            </a:extLst>
          </p:cNvPr>
          <p:cNvGrpSpPr/>
          <p:nvPr/>
        </p:nvGrpSpPr>
        <p:grpSpPr>
          <a:xfrm>
            <a:off x="4937453" y="558687"/>
            <a:ext cx="4118049" cy="4629796"/>
            <a:chOff x="4937453" y="558687"/>
            <a:chExt cx="4118049" cy="4629796"/>
          </a:xfrm>
        </p:grpSpPr>
        <p:pic>
          <p:nvPicPr>
            <p:cNvPr id="4" name="Obraz 3" descr="Obraz zawierający drzewo&#10;&#10;Opis wygenerowany automatycznie">
              <a:extLst>
                <a:ext uri="{FF2B5EF4-FFF2-40B4-BE49-F238E27FC236}">
                  <a16:creationId xmlns="" xmlns:a16="http://schemas.microsoft.com/office/drawing/2014/main" id="{B8939984-FD58-4442-993E-3B1503A37D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37453" y="558687"/>
              <a:ext cx="4118049" cy="4629796"/>
            </a:xfrm>
            <a:prstGeom prst="rect">
              <a:avLst/>
            </a:prstGeom>
          </p:spPr>
        </p:pic>
        <p:pic>
          <p:nvPicPr>
            <p:cNvPr id="3" name="Obraz 2">
              <a:extLst>
                <a:ext uri="{FF2B5EF4-FFF2-40B4-BE49-F238E27FC236}">
                  <a16:creationId xmlns="" xmlns:a16="http://schemas.microsoft.com/office/drawing/2014/main" id="{C90F7C0A-5FD8-45A2-AF52-9A93883C3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2400" y="4855623"/>
              <a:ext cx="638582" cy="3328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09253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8733892" y="6338174"/>
            <a:ext cx="15240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398">
              <a:lnSpc>
                <a:spcPts val="1839"/>
              </a:lnSpc>
            </a:pPr>
            <a:fld id="{81D60167-4931-47E6-BA6A-407CBD079E47}" type="slidenum">
              <a:rPr sz="1600" spc="-5" dirty="0">
                <a:solidFill>
                  <a:srgbClr val="B61828"/>
                </a:solidFill>
                <a:latin typeface="Times New Roman"/>
                <a:cs typeface="Times New Roman"/>
              </a:rPr>
              <a:pPr marL="25398">
                <a:lnSpc>
                  <a:spcPts val="1839"/>
                </a:lnSpc>
              </a:pPr>
              <a:t>9</a:t>
            </a:fld>
            <a:endParaRPr sz="16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="" xmlns:a16="http://schemas.microsoft.com/office/drawing/2014/main" id="{D8F31D65-F79A-4918-A955-AF3D7347DF66}"/>
              </a:ext>
            </a:extLst>
          </p:cNvPr>
          <p:cNvSpPr txBox="1">
            <a:spLocks/>
          </p:cNvSpPr>
          <p:nvPr/>
        </p:nvSpPr>
        <p:spPr>
          <a:xfrm>
            <a:off x="253631" y="1290696"/>
            <a:ext cx="4531423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pl-PL"/>
            </a:defPPr>
            <a:lvl1pPr marL="12700">
              <a:spcBef>
                <a:spcPts val="1180"/>
              </a:spcBef>
              <a:defRPr sz="2800" spc="-15">
                <a:solidFill>
                  <a:srgbClr val="B61828"/>
                </a:solidFill>
                <a:latin typeface="Calibri"/>
                <a:cs typeface="Calibri"/>
              </a:defRPr>
            </a:lvl1pPr>
          </a:lstStyle>
          <a:p>
            <a:r>
              <a:rPr lang="pl-PL" dirty="0"/>
              <a:t>SRK DLA SEKTORA NIERUCHOMOŚCI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="" xmlns:a16="http://schemas.microsoft.com/office/drawing/2014/main" id="{4FDD73C1-E893-428A-9DD5-61E05424E2CE}"/>
              </a:ext>
            </a:extLst>
          </p:cNvPr>
          <p:cNvSpPr txBox="1">
            <a:spLocks/>
          </p:cNvSpPr>
          <p:nvPr/>
        </p:nvSpPr>
        <p:spPr>
          <a:xfrm>
            <a:off x="406031" y="2438400"/>
            <a:ext cx="4379023" cy="33983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355566" indent="-342866">
              <a:spcBef>
                <a:spcPts val="1180"/>
              </a:spcBef>
              <a:buFont typeface="Arial" panose="020B0604020202020204" pitchFamily="34" charset="0"/>
              <a:buChar char="•"/>
            </a:pPr>
            <a:r>
              <a:rPr lang="pl-PL" sz="2000" spc="-15" dirty="0">
                <a:solidFill>
                  <a:prstClr val="black"/>
                </a:solidFill>
                <a:cs typeface="Calibri"/>
              </a:rPr>
              <a:t>szansa na znalezienie płaszczyzny porozumienia</a:t>
            </a:r>
          </a:p>
          <a:p>
            <a:pPr marL="355566" indent="-342866">
              <a:spcBef>
                <a:spcPts val="1180"/>
              </a:spcBef>
              <a:buFont typeface="Arial" panose="020B0604020202020204" pitchFamily="34" charset="0"/>
              <a:buChar char="•"/>
            </a:pPr>
            <a:r>
              <a:rPr lang="pl-PL" sz="2000" spc="-15" dirty="0">
                <a:solidFill>
                  <a:prstClr val="black"/>
                </a:solidFill>
                <a:cs typeface="Calibri"/>
              </a:rPr>
              <a:t>narzędzie do zdefiniowania sektora, wyznaczenia jego granic i nazwania kompetencji</a:t>
            </a:r>
          </a:p>
          <a:p>
            <a:pPr marL="355566" indent="-342866">
              <a:spcBef>
                <a:spcPts val="1180"/>
              </a:spcBef>
              <a:buFont typeface="Arial" panose="020B0604020202020204" pitchFamily="34" charset="0"/>
              <a:buChar char="•"/>
            </a:pPr>
            <a:r>
              <a:rPr lang="pl-PL" sz="2000" spc="-15" dirty="0">
                <a:solidFill>
                  <a:prstClr val="black"/>
                </a:solidFill>
                <a:cs typeface="Calibri"/>
              </a:rPr>
              <a:t>wsparcie w wypracowaniu standardów w sektorze</a:t>
            </a:r>
          </a:p>
          <a:p>
            <a:pPr marL="355566" indent="-342866">
              <a:spcBef>
                <a:spcPts val="1180"/>
              </a:spcBef>
              <a:buFont typeface="Arial" panose="020B0604020202020204" pitchFamily="34" charset="0"/>
              <a:buChar char="•"/>
            </a:pPr>
            <a:r>
              <a:rPr lang="pl-PL" sz="2000" spc="-15" dirty="0">
                <a:solidFill>
                  <a:prstClr val="black"/>
                </a:solidFill>
                <a:cs typeface="Calibri"/>
              </a:rPr>
              <a:t>…</a:t>
            </a:r>
          </a:p>
          <a:p>
            <a:pPr marL="12700">
              <a:spcBef>
                <a:spcPts val="1180"/>
              </a:spcBef>
            </a:pPr>
            <a:endParaRPr lang="pl-PL" sz="2000" spc="-15" dirty="0">
              <a:solidFill>
                <a:prstClr val="black"/>
              </a:solidFill>
              <a:cs typeface="Calibri"/>
            </a:endParaRPr>
          </a:p>
        </p:txBody>
      </p:sp>
      <p:pic>
        <p:nvPicPr>
          <p:cNvPr id="3" name="Obraz 2" descr="Obraz zawierający tekst&#10;&#10;Opis wygenerowany automatycznie">
            <a:extLst>
              <a:ext uri="{FF2B5EF4-FFF2-40B4-BE49-F238E27FC236}">
                <a16:creationId xmlns="" xmlns:a16="http://schemas.microsoft.com/office/drawing/2014/main" id="{B8D802D2-BA9C-41DB-83FD-93ABF57443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270" y="1447800"/>
            <a:ext cx="3890822" cy="36917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58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4E656FAB22E4349B39E6A885DFFA0B3" ma:contentTypeVersion="10" ma:contentTypeDescription="Utwórz nowy dokument." ma:contentTypeScope="" ma:versionID="d22abe9806f812d8dbadb7c6ac21cdda">
  <xsd:schema xmlns:xsd="http://www.w3.org/2001/XMLSchema" xmlns:xs="http://www.w3.org/2001/XMLSchema" xmlns:p="http://schemas.microsoft.com/office/2006/metadata/properties" xmlns:ns2="4d38cf8d-9efd-40d4-863e-751f1dc597a4" xmlns:ns3="3793b97b-4e80-4ac7-a620-2ba55fc56afb" targetNamespace="http://schemas.microsoft.com/office/2006/metadata/properties" ma:root="true" ma:fieldsID="3a48e025c6408bbbe8c5b2ea5884f197" ns2:_="" ns3:_="">
    <xsd:import namespace="4d38cf8d-9efd-40d4-863e-751f1dc597a4"/>
    <xsd:import namespace="3793b97b-4e80-4ac7-a620-2ba55fc56a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38cf8d-9efd-40d4-863e-751f1dc597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93b97b-4e80-4ac7-a620-2ba55fc56af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77B049-BE85-45CA-B579-7F2C55E44EA4}">
  <ds:schemaRefs>
    <ds:schemaRef ds:uri="http://purl.org/dc/terms/"/>
    <ds:schemaRef ds:uri="http://purl.org/dc/dcmitype/"/>
    <ds:schemaRef ds:uri="3793b97b-4e80-4ac7-a620-2ba55fc56afb"/>
    <ds:schemaRef ds:uri="http://purl.org/dc/elements/1.1/"/>
    <ds:schemaRef ds:uri="http://schemas.microsoft.com/office/2006/documentManagement/types"/>
    <ds:schemaRef ds:uri="4d38cf8d-9efd-40d4-863e-751f1dc597a4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011F1F0F-4D96-4B9D-ADB9-6B9AE42359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BA17B2-DD8B-47C8-856B-97BCC02CEC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38cf8d-9efd-40d4-863e-751f1dc597a4"/>
    <ds:schemaRef ds:uri="3793b97b-4e80-4ac7-a620-2ba55fc56a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2315</TotalTime>
  <Words>246</Words>
  <Application>Microsoft Office PowerPoint</Application>
  <PresentationFormat>Pokaz na ekranie (4:3)</PresentationFormat>
  <Paragraphs>69</Paragraphs>
  <Slides>14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j.grzybowska@poczta.fm</dc:creator>
  <cp:lastModifiedBy>MagdaMobile</cp:lastModifiedBy>
  <cp:revision>168</cp:revision>
  <dcterms:created xsi:type="dcterms:W3CDTF">2019-06-07T08:27:03Z</dcterms:created>
  <dcterms:modified xsi:type="dcterms:W3CDTF">2020-07-10T13:39:43Z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2019-04-25T22:00:00Z</vt:filetime>
  </property>
  <property fmtid="{D5CDD505-2E9C-101B-9397-08002B2CF9AE}" pid="3" name="Creator">
    <vt:lpwstr>Acrobat PDFMaker 19 dla programu PowerPoint</vt:lpwstr>
  </property>
  <property fmtid="{D5CDD505-2E9C-101B-9397-08002B2CF9AE}" pid="4" name="LastSaved">
    <vt:filetime>2019-06-06T22:00:00Z</vt:filetime>
  </property>
  <property fmtid="{D5CDD505-2E9C-101B-9397-08002B2CF9AE}" pid="5" name="ContentTypeId">
    <vt:lpwstr>0x01010014E656FAB22E4349B39E6A885DFFA0B3</vt:lpwstr>
  </property>
</Properties>
</file>